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heme/theme3.xml" ContentType="application/vnd.openxmlformats-officedocument.theme+xml"/>
  <Override PartName="/ppt/tags/tag42.xml" ContentType="application/vnd.openxmlformats-officedocument.presentationml.tags+xml"/>
  <Override PartName="/ppt/notesSlides/notesSlide1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9"/>
  </p:notesMasterIdLst>
  <p:sldIdLst>
    <p:sldId id="410" r:id="rId3"/>
    <p:sldId id="413" r:id="rId4"/>
    <p:sldId id="414" r:id="rId5"/>
    <p:sldId id="420" r:id="rId6"/>
    <p:sldId id="421" r:id="rId7"/>
    <p:sldId id="422" r:id="rId8"/>
    <p:sldId id="423" r:id="rId9"/>
    <p:sldId id="424" r:id="rId10"/>
    <p:sldId id="425" r:id="rId11"/>
    <p:sldId id="426" r:id="rId12"/>
    <p:sldId id="427" r:id="rId13"/>
    <p:sldId id="428" r:id="rId14"/>
    <p:sldId id="429" r:id="rId15"/>
    <p:sldId id="430" r:id="rId16"/>
    <p:sldId id="431" r:id="rId17"/>
    <p:sldId id="432" r:id="rId18"/>
    <p:sldId id="433" r:id="rId19"/>
    <p:sldId id="434" r:id="rId20"/>
    <p:sldId id="435" r:id="rId21"/>
    <p:sldId id="436" r:id="rId22"/>
    <p:sldId id="415" r:id="rId23"/>
    <p:sldId id="437" r:id="rId24"/>
    <p:sldId id="439" r:id="rId25"/>
    <p:sldId id="438" r:id="rId26"/>
    <p:sldId id="446" r:id="rId27"/>
    <p:sldId id="416" r:id="rId28"/>
    <p:sldId id="440" r:id="rId29"/>
    <p:sldId id="443" r:id="rId30"/>
    <p:sldId id="442" r:id="rId31"/>
    <p:sldId id="447" r:id="rId32"/>
    <p:sldId id="444" r:id="rId33"/>
    <p:sldId id="445" r:id="rId34"/>
    <p:sldId id="448" r:id="rId35"/>
    <p:sldId id="417" r:id="rId36"/>
    <p:sldId id="280" r:id="rId37"/>
    <p:sldId id="418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6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99150-E28A-44D2-AD06-70D01F81FA1C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BA543-93B6-4669-9C10-27FC3C511D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322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E237B-1C43-9272-A523-B352A2DDF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641CFC-3783-2ACF-DDD8-4546B0307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0940A6-EA43-D2A7-ACBB-3F02F85C5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B4B1-C797-4860-B08B-C07402CD51B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DDABF4-0ACA-CFEF-26E2-6C982E7BF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AFE369-6263-BA1B-910F-CE20BE31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C386-25AF-4A16-A95D-EE208B6D5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241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89E4D-1AEE-1E21-8A96-CD2393DC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36E186-23FD-A55F-4E95-1B5EA0380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1EF9DD-2E15-4369-8072-29F187EEE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B4B1-C797-4860-B08B-C07402CD51B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5BB087-820F-3C4B-2C39-C6F48C5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A2FDEE-9C95-48A3-D1B8-7A8AB988A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C386-25AF-4A16-A95D-EE208B6D5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23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5AA505-4C00-1E4E-194B-6A5AE2FF39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85C0FB-A420-7282-C2B2-B6E4BD0EE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297E0E-A675-6ECC-E085-FC3D96F23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B4B1-C797-4860-B08B-C07402CD51B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8FCB46-7737-DCD1-5AF0-3622F9A01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9BEC42-CBF7-0355-2FF7-A678A798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C386-25AF-4A16-A95D-EE208B6D5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30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46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95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15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81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003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881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55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2023/6/9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1143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7A141-C288-0051-BED0-84F811F9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976B17-F435-AB97-5525-5D7FD71A1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7F3874-90F0-6C4F-5015-A38393B3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B4B1-C797-4860-B08B-C07402CD51B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5B5D05-780B-E7BB-41BC-A1B1BDD85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01E236-D6C5-EE0F-400C-75B15EB9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C386-25AF-4A16-A95D-EE208B6D5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102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321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369443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917906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D3C2-87BD-4D68-9B07-5027D6E8EE9A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867E-CFDB-46FC-A7F8-907555BE9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828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9678C4-FBC2-F2CB-60AF-8710EE95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886A8D-A486-CBD0-BE80-17BA02B96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A7408D-C8A0-CEBC-BF56-825BD443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B4B1-C797-4860-B08B-C07402CD51B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CE8475-2A75-ACAB-0723-1517C0CD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859C31-B0E3-2F97-F340-EA316F33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C386-25AF-4A16-A95D-EE208B6D5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481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048C3-5A94-9C9D-AD31-030CF335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9E0EFD-4AE9-D636-24B2-2B847D8AC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24012F-9C7D-455D-BB71-BDC5A1A38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1818C4-D2E5-41BD-5475-A79CEA95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B4B1-C797-4860-B08B-C07402CD51B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E3ACD9-F388-80C4-4615-C46FC34CC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ED6C60-00AA-900C-FB7D-804ABF600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C386-25AF-4A16-A95D-EE208B6D5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801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6BE56-F437-9EB2-88B7-69D90733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C98434-8693-EFF6-2344-7D7DF7680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1D5AF8-CCDE-40A4-9AEB-391A175AF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418D03E-ADC5-B616-7985-F40F4ACCC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16E2B0-D82E-8BBE-1FC1-4FCE5ADAA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F94643-6024-E529-8158-F39522FB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B4B1-C797-4860-B08B-C07402CD51B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DD1194-E254-65D1-5C18-F0323D61B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7880D2-0EF4-B8DB-82DD-1C72E5675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C386-25AF-4A16-A95D-EE208B6D5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39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4A817-0B2F-B72D-9274-671E7A5E9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D9A729-5382-D8AD-FAD1-D9FC37B60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B4B1-C797-4860-B08B-C07402CD51B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65C1AAA-2FB1-4AC3-E17A-FA8EC517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A1BB48-EF5E-AC45-8ED2-A099D4081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C386-25AF-4A16-A95D-EE208B6D5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709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03FD0E7-6715-01F8-9E36-61559B0FB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B4B1-C797-4860-B08B-C07402CD51B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E546E0-97DD-B26A-B4AB-7A3C28DFA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295A71-E889-C15A-F56A-4095BE958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C386-25AF-4A16-A95D-EE208B6D5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31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A1EC4-B87C-6DFA-364E-F2E550296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75F52A-1BB8-BB74-36D1-B7EF6934E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59D98F-14F4-2723-AE2E-B2071D2CA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284F0B-04FB-ED4E-8C9A-4B6FC09E1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B4B1-C797-4860-B08B-C07402CD51B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958A77-8D1B-B612-13FE-8BF5255B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58C90E-B3E7-9A46-BA5A-42B84BBB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C386-25AF-4A16-A95D-EE208B6D5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4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F6738-8005-5CA2-DDAC-0EF89DEDC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CB83D7-B511-7D42-D447-51571F4A9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ED34B5-F717-3E22-3AAF-374EE315E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23C3C5-B57D-567D-1557-9376FC9DB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B4B1-C797-4860-B08B-C07402CD51B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DFA444-DB61-A72F-3BB3-5B625D6A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F34683-ACC1-B6F0-0D53-57D90856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C386-25AF-4A16-A95D-EE208B6D5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154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D65AD0-A624-19AC-5417-E60050C23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C7F3C7-275F-6811-FAE9-1218EA714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07CA1D-C0EB-B16F-34F4-17834493E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5B4B1-C797-4860-B08B-C07402CD51B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C70D1A-2ED4-3F95-53CC-FFA799E5D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CF3781-EE7A-11B3-8593-11906AC21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2C386-25AF-4A16-A95D-EE208B6D5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331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194337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2.xml"/><Relationship Id="rId4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4.xml"/><Relationship Id="rId4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4726" y="2052974"/>
            <a:ext cx="10740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《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完美天气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》app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项目汇报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04123" y="3406140"/>
            <a:ext cx="7179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—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王浩、杨朝斌、尤瀚之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—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787877"/>
                </a:solidFill>
                <a:latin typeface="汉仪中圆简" panose="02010600000101010101" charset="-122"/>
                <a:ea typeface="汉仪中圆简" panose="02010600000101010101" charset="-122"/>
              </a:rPr>
              <a:t>轮播字幕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87877"/>
              </a:solidFill>
              <a:effectLst/>
              <a:uLnTx/>
              <a:uFillTx/>
              <a:latin typeface="汉仪中圆简" panose="02010600000101010101" charset="-122"/>
              <a:ea typeface="汉仪中圆简" panose="02010600000101010101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57800" y="1485265"/>
            <a:ext cx="6562090" cy="4805680"/>
          </a:xfrm>
          <a:prstGeom prst="rect">
            <a:avLst/>
          </a:prstGeom>
          <a:solidFill>
            <a:srgbClr val="C8887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00261" y="1764347"/>
            <a:ext cx="5046980" cy="4247515"/>
            <a:chOff x="8936" y="3218"/>
            <a:chExt cx="7948" cy="6689"/>
          </a:xfrm>
        </p:grpSpPr>
        <p:sp>
          <p:nvSpPr>
            <p:cNvPr id="26" name="椭圆 25"/>
            <p:cNvSpPr/>
            <p:nvPr/>
          </p:nvSpPr>
          <p:spPr>
            <a:xfrm>
              <a:off x="8936" y="3218"/>
              <a:ext cx="1106" cy="1106"/>
            </a:xfrm>
            <a:prstGeom prst="ellipse">
              <a:avLst/>
            </a:prstGeom>
            <a:solidFill>
              <a:srgbClr val="D8B9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042" y="3218"/>
              <a:ext cx="6842" cy="6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266700" algn="just"/>
              <a:r>
                <a:rPr lang="zh-CN" altLang="zh-CN" sz="18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主页最下方有走马灯提示信息，持续轮播提示有关当前天气和温度的信息。</a:t>
              </a:r>
            </a:p>
            <a:p>
              <a:pPr indent="266700" algn="just"/>
              <a:r>
                <a:rPr lang="zh-CN" altLang="zh-CN" sz="18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例如下雨 天将提示：</a:t>
              </a:r>
              <a:r>
                <a:rPr lang="en-US" altLang="zh-CN" sz="18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“</a:t>
              </a:r>
              <a:r>
                <a:rPr lang="zh-CN" altLang="zh-CN" sz="18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行走时，请不要在光面大理石上停留，避免滑倒，尽量走有安全防范措施的通道</a:t>
              </a:r>
              <a:r>
                <a:rPr lang="en-US" altLang="zh-CN" sz="18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” </a:t>
              </a:r>
              <a:endPara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266700" algn="just"/>
              <a:r>
                <a:rPr lang="zh-CN" altLang="zh-CN" sz="18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而雪天将提示：</a:t>
              </a:r>
              <a:r>
                <a:rPr lang="en-US" altLang="zh-CN" sz="18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“</a:t>
              </a:r>
              <a:r>
                <a:rPr lang="zh-CN" altLang="zh-CN" sz="18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老年人、小孩尽量少出门以避免不必要伤害，雪天路滑，出行时请 您注意防滑</a:t>
              </a:r>
              <a:r>
                <a:rPr lang="en-US" altLang="zh-CN" sz="18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” </a:t>
              </a:r>
              <a:endPara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266700" algn="just"/>
              <a:r>
                <a:rPr lang="zh-CN" altLang="zh-CN" sz="18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大风天将提示：</a:t>
              </a:r>
              <a:r>
                <a:rPr lang="en-US" altLang="zh-CN" sz="18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“</a:t>
              </a:r>
              <a:r>
                <a:rPr lang="zh-CN" altLang="zh-CN" sz="18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勿在玻璃门、窗、广告牌，大树附近停留</a:t>
              </a:r>
              <a:r>
                <a:rPr lang="en-US" altLang="zh-CN" sz="18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zh-CN" altLang="zh-CN" sz="18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对容易坠落之物体（如空 调、空调架、广告牌）进行检查，确保不会坠落，及时收取阳台晾晒的衣物和物品，以免发生丢失或掉落砸伤他人</a:t>
              </a:r>
              <a:r>
                <a:rPr lang="en-US" altLang="zh-CN" sz="18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” </a:t>
              </a:r>
              <a:endPara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266700" algn="just"/>
              <a:r>
                <a:rPr lang="zh-CN" altLang="zh-CN" sz="18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几十种语句，将随着天气和不同的气候情况做出提示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D40F93D-B4F8-98E7-14DB-EBECF17C2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61" y="4396988"/>
            <a:ext cx="4495440" cy="6445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54846B-6AC7-9685-C2B4-8D56DC28E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16" y="2391797"/>
            <a:ext cx="4510484" cy="7078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2426655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787877"/>
                </a:solidFill>
                <a:latin typeface="汉仪中圆简" panose="02010600000101010101" charset="-122"/>
                <a:ea typeface="汉仪中圆简" panose="02010600000101010101" charset="-122"/>
              </a:rPr>
              <a:t>分享天气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87877"/>
              </a:solidFill>
              <a:effectLst/>
              <a:uLnTx/>
              <a:uFillTx/>
              <a:latin typeface="汉仪中圆简" panose="02010600000101010101" charset="-122"/>
              <a:ea typeface="汉仪中圆简" panose="02010600000101010101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57800" y="1485265"/>
            <a:ext cx="6562090" cy="4710430"/>
          </a:xfrm>
          <a:prstGeom prst="rect">
            <a:avLst/>
          </a:prstGeom>
          <a:solidFill>
            <a:srgbClr val="C8887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19115" y="2043430"/>
            <a:ext cx="5046980" cy="1939290"/>
            <a:chOff x="8936" y="3218"/>
            <a:chExt cx="7948" cy="3054"/>
          </a:xfrm>
        </p:grpSpPr>
        <p:sp>
          <p:nvSpPr>
            <p:cNvPr id="26" name="椭圆 25"/>
            <p:cNvSpPr/>
            <p:nvPr/>
          </p:nvSpPr>
          <p:spPr>
            <a:xfrm>
              <a:off x="8936" y="3218"/>
              <a:ext cx="1106" cy="1106"/>
            </a:xfrm>
            <a:prstGeom prst="ellipse">
              <a:avLst/>
            </a:prstGeom>
            <a:solidFill>
              <a:srgbClr val="D8B9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042" y="3218"/>
              <a:ext cx="6842" cy="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266700" algn="just"/>
              <a:r>
                <a:rPr lang="zh-CN" altLang="zh-CN" sz="24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当你需要将当前的天气预报信息分享给其他的人，你可以点击主页的分享按钮，快速获取当前城市的天气预报信息，将信息发送给朋友。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71CBD8A-60F6-0AA3-054D-9E666F398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1" y="1303655"/>
            <a:ext cx="2434946" cy="489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6960EE-E750-F2C4-AAD7-6C827FFF7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028" y="2943542"/>
            <a:ext cx="1018540" cy="11995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0321252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分享天气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289B22-84B1-C3DC-39CA-1BF7A5863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381" y="1672838"/>
            <a:ext cx="8555238" cy="35123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4603850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城市切换</a:t>
            </a:r>
          </a:p>
        </p:txBody>
      </p:sp>
      <p:sp>
        <p:nvSpPr>
          <p:cNvPr id="3" name="矩形 2"/>
          <p:cNvSpPr/>
          <p:nvPr/>
        </p:nvSpPr>
        <p:spPr>
          <a:xfrm>
            <a:off x="5260975" y="1486836"/>
            <a:ext cx="6562090" cy="4710430"/>
          </a:xfrm>
          <a:prstGeom prst="rect">
            <a:avLst/>
          </a:prstGeom>
          <a:solidFill>
            <a:srgbClr val="C8887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19115" y="2043430"/>
            <a:ext cx="5046980" cy="2246630"/>
            <a:chOff x="8936" y="3218"/>
            <a:chExt cx="7948" cy="3538"/>
          </a:xfrm>
        </p:grpSpPr>
        <p:sp>
          <p:nvSpPr>
            <p:cNvPr id="26" name="椭圆 25"/>
            <p:cNvSpPr/>
            <p:nvPr/>
          </p:nvSpPr>
          <p:spPr>
            <a:xfrm>
              <a:off x="8936" y="3218"/>
              <a:ext cx="1106" cy="1106"/>
            </a:xfrm>
            <a:prstGeom prst="ellipse">
              <a:avLst/>
            </a:prstGeom>
            <a:solidFill>
              <a:srgbClr val="D8B9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042" y="3218"/>
              <a:ext cx="6842" cy="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266700" algn="just"/>
              <a:r>
                <a:rPr lang="zh-CN" altLang="zh-CN" sz="2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当点击上方城市，可以进行城市切换功能</a:t>
              </a:r>
              <a:r>
                <a:rPr lang="zh-CN" altLang="en-US" sz="2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，</a:t>
              </a:r>
              <a:r>
                <a:rPr lang="zh-CN" altLang="zh-CN" sz="2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选择地址，将天气切换到选定的城市，并且更改上方的城市名称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C2FF57C-6F57-932A-AA6D-7EB2EB03C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40" y="1227756"/>
            <a:ext cx="2411409" cy="496951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6055242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787877"/>
                </a:solidFill>
                <a:latin typeface="汉仪中圆简" panose="02010600000101010101" charset="-122"/>
                <a:ea typeface="汉仪中圆简" panose="02010600000101010101" charset="-122"/>
              </a:rPr>
              <a:t>城市切换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87877"/>
              </a:solidFill>
              <a:effectLst/>
              <a:uLnTx/>
              <a:uFillTx/>
              <a:latin typeface="汉仪中圆简" panose="02010600000101010101" charset="-122"/>
              <a:ea typeface="汉仪中圆简" panose="02010600000101010101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0E108E-FA1B-376F-63BD-A435291B0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90" y="1220787"/>
            <a:ext cx="5274310" cy="44164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B6FB82-E3DF-3687-F009-88AD3BB87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591" y="1038586"/>
            <a:ext cx="4109019" cy="23904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DBED6E-3600-615A-528B-832144535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591" y="3820923"/>
            <a:ext cx="4109019" cy="27456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1465538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收藏城市</a:t>
            </a:r>
          </a:p>
        </p:txBody>
      </p:sp>
      <p:sp>
        <p:nvSpPr>
          <p:cNvPr id="3" name="矩形 2"/>
          <p:cNvSpPr/>
          <p:nvPr/>
        </p:nvSpPr>
        <p:spPr>
          <a:xfrm>
            <a:off x="5257800" y="1485265"/>
            <a:ext cx="6562090" cy="4710430"/>
          </a:xfrm>
          <a:prstGeom prst="rect">
            <a:avLst/>
          </a:prstGeom>
          <a:solidFill>
            <a:srgbClr val="C8887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19115" y="2043430"/>
            <a:ext cx="5046980" cy="2677795"/>
            <a:chOff x="8936" y="3218"/>
            <a:chExt cx="7948" cy="4217"/>
          </a:xfrm>
        </p:grpSpPr>
        <p:sp>
          <p:nvSpPr>
            <p:cNvPr id="26" name="椭圆 25"/>
            <p:cNvSpPr/>
            <p:nvPr/>
          </p:nvSpPr>
          <p:spPr>
            <a:xfrm>
              <a:off x="8936" y="3218"/>
              <a:ext cx="1106" cy="1106"/>
            </a:xfrm>
            <a:prstGeom prst="ellipse">
              <a:avLst/>
            </a:prstGeom>
            <a:solidFill>
              <a:srgbClr val="D8B9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042" y="3218"/>
              <a:ext cx="6842" cy="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266700" algn="just"/>
              <a:r>
                <a:rPr lang="zh-CN" altLang="zh-CN" sz="24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当用户点击左上角的爱心时，当爱心为空心状态时，便可以将城市添加进关注，并且</a:t>
              </a:r>
              <a:r>
                <a:rPr lang="zh-CN" altLang="zh-CN" sz="2400" b="1" kern="100" dirty="0">
                  <a:solidFill>
                    <a:srgbClr val="FF0000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存储在本地数据库</a:t>
              </a:r>
              <a:r>
                <a:rPr lang="zh-CN" altLang="zh-CN" sz="24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中，</a:t>
              </a:r>
              <a:r>
                <a:rPr lang="zh-CN" altLang="en-US" sz="2400" b="1" kern="100" dirty="0">
                  <a:solidFill>
                    <a:srgbClr val="FF0000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实现数据持久化</a:t>
              </a:r>
              <a:r>
                <a:rPr lang="zh-CN" altLang="en-US" sz="24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，</a:t>
              </a:r>
              <a:r>
                <a:rPr lang="zh-CN" altLang="zh-CN" sz="24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当用户点击实心的爱心时，将该城市取消收藏，从数据库中进行删除。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A3A8EB2-C596-8C03-C44F-844A41869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312" y="1231265"/>
            <a:ext cx="2386033" cy="496443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3397884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收藏城市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30655E-1A6C-7470-98C8-5D89E8DCD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64" y="1111098"/>
            <a:ext cx="7177071" cy="46358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9097705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收藏列表</a:t>
            </a:r>
          </a:p>
        </p:txBody>
      </p:sp>
      <p:sp>
        <p:nvSpPr>
          <p:cNvPr id="3" name="矩形 2"/>
          <p:cNvSpPr/>
          <p:nvPr/>
        </p:nvSpPr>
        <p:spPr>
          <a:xfrm>
            <a:off x="5257800" y="1485265"/>
            <a:ext cx="6562090" cy="4710430"/>
          </a:xfrm>
          <a:prstGeom prst="rect">
            <a:avLst/>
          </a:prstGeom>
          <a:solidFill>
            <a:srgbClr val="C8887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19115" y="2043430"/>
            <a:ext cx="5046980" cy="2862580"/>
            <a:chOff x="8936" y="3218"/>
            <a:chExt cx="7948" cy="4508"/>
          </a:xfrm>
        </p:grpSpPr>
        <p:sp>
          <p:nvSpPr>
            <p:cNvPr id="26" name="椭圆 25"/>
            <p:cNvSpPr/>
            <p:nvPr/>
          </p:nvSpPr>
          <p:spPr>
            <a:xfrm>
              <a:off x="8936" y="3218"/>
              <a:ext cx="1106" cy="1106"/>
            </a:xfrm>
            <a:prstGeom prst="ellipse">
              <a:avLst/>
            </a:prstGeom>
            <a:solidFill>
              <a:srgbClr val="D8B9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042" y="3218"/>
              <a:ext cx="6842" cy="4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266700" algn="just"/>
              <a:r>
                <a: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收藏列表中所显示的是用户所关注的所有程序，能够实时观测到所关注的所有城市的 天气信息。最上方显示一共收藏了多少个城市。 </a:t>
              </a:r>
            </a:p>
            <a:p>
              <a:pPr indent="266700" algn="just"/>
              <a:r>
                <a: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通过</a:t>
              </a:r>
              <a:r>
                <a:rPr lang="en-US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800" kern="100" dirty="0" err="1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ListView</a:t>
              </a:r>
              <a:r>
                <a:rPr lang="en-US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技术，获取数据库中的城市数据，通过城市名称获取该城市的温度、天 气状况、湿度，在</a:t>
              </a:r>
              <a:r>
                <a:rPr lang="en-US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 View </a:t>
              </a:r>
              <a:r>
                <a: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的</a:t>
              </a:r>
              <a:r>
                <a:rPr lang="en-US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800" kern="100" dirty="0" err="1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getView</a:t>
              </a:r>
              <a:r>
                <a:rPr lang="en-US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里进行组装，通过</a:t>
              </a:r>
              <a:r>
                <a:rPr lang="zh-CN" altLang="zh-CN" sz="1800" kern="100" dirty="0">
                  <a:solidFill>
                    <a:srgbClr val="FF0000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多线程</a:t>
              </a:r>
              <a:r>
                <a: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将所有城市的数据全部展示 在</a:t>
              </a:r>
              <a:r>
                <a:rPr lang="en-US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 item.xml </a:t>
              </a:r>
              <a:r>
                <a: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的布局文件中，然后返回给</a:t>
              </a:r>
              <a:r>
                <a:rPr lang="en-US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800" kern="100" dirty="0" err="1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ListView</a:t>
              </a:r>
              <a:r>
                <a: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，完成组装。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FD44B3A-D78B-8559-2BAC-1AA534F1F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96" y="1327986"/>
            <a:ext cx="2317981" cy="486770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2006338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收藏列表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F78EEA-F4A0-F485-156A-C54594AC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235" y="1209087"/>
            <a:ext cx="4660232" cy="26342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1333F9E-C1CD-500B-43DD-5D66D35C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59" y="1898406"/>
            <a:ext cx="4660233" cy="30611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0E008E-58B5-C158-9254-393D10AA8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235" y="4126832"/>
            <a:ext cx="4526284" cy="24397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8155746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787877"/>
                </a:solidFill>
                <a:latin typeface="汉仪中圆简" panose="02010600000101010101" charset="-122"/>
                <a:ea typeface="汉仪中圆简" panose="02010600000101010101" charset="-122"/>
              </a:rPr>
              <a:t>定位功能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87877"/>
              </a:solidFill>
              <a:effectLst/>
              <a:uLnTx/>
              <a:uFillTx/>
              <a:latin typeface="汉仪中圆简" panose="02010600000101010101" charset="-122"/>
              <a:ea typeface="汉仪中圆简" panose="02010600000101010101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57800" y="1485265"/>
            <a:ext cx="6562090" cy="4710430"/>
          </a:xfrm>
          <a:prstGeom prst="rect">
            <a:avLst/>
          </a:prstGeom>
          <a:solidFill>
            <a:srgbClr val="C8887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19115" y="2043430"/>
            <a:ext cx="5046980" cy="2862580"/>
            <a:chOff x="8936" y="3218"/>
            <a:chExt cx="7948" cy="4508"/>
          </a:xfrm>
        </p:grpSpPr>
        <p:sp>
          <p:nvSpPr>
            <p:cNvPr id="26" name="椭圆 25"/>
            <p:cNvSpPr/>
            <p:nvPr/>
          </p:nvSpPr>
          <p:spPr>
            <a:xfrm>
              <a:off x="8936" y="3218"/>
              <a:ext cx="1106" cy="1106"/>
            </a:xfrm>
            <a:prstGeom prst="ellipse">
              <a:avLst/>
            </a:prstGeom>
            <a:solidFill>
              <a:srgbClr val="D8B9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042" y="3218"/>
              <a:ext cx="6842" cy="4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266700" algn="just"/>
              <a:r>
                <a:rPr lang="zh-CN" altLang="zh-CN" sz="20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当点开主页的</a:t>
              </a:r>
              <a:r>
                <a:rPr lang="en-US" altLang="zh-CN" sz="20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 Map Icon </a:t>
              </a:r>
              <a:r>
                <a:rPr lang="zh-CN" altLang="zh-CN" sz="20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时，将会进入定位界面，调用</a:t>
              </a:r>
              <a:r>
                <a:rPr lang="zh-CN" altLang="zh-CN" sz="2000" b="1" kern="100" dirty="0">
                  <a:solidFill>
                    <a:srgbClr val="FF0000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高德地图</a:t>
              </a:r>
              <a:r>
                <a:rPr lang="en-US" altLang="zh-CN" sz="2000" b="1" kern="100" dirty="0">
                  <a:solidFill>
                    <a:srgbClr val="FF0000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000" b="1" kern="100" dirty="0" err="1">
                  <a:solidFill>
                    <a:srgbClr val="FF0000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api</a:t>
              </a:r>
              <a:r>
                <a:rPr lang="zh-CN" altLang="zh-CN" sz="20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，获取用户当前的 定位信息。</a:t>
              </a:r>
            </a:p>
            <a:p>
              <a:pPr indent="266700" algn="just"/>
              <a:r>
                <a:rPr lang="en-US" altLang="zh-CN" sz="20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App </a:t>
              </a:r>
              <a:r>
                <a:rPr lang="zh-CN" altLang="zh-CN" sz="20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获取到了这些信息之后，返回</a:t>
              </a:r>
              <a:r>
                <a:rPr lang="en-US" altLang="zh-CN" sz="20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 city</a:t>
              </a:r>
              <a:r>
                <a:rPr lang="zh-CN" altLang="zh-CN" sz="20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，所在的城市名称，点击下方的黑色透明按钮， 即可将当前位置所在的城市信息返回给首页，首页将会根据返回来的城市信息，展示</a:t>
              </a:r>
              <a:r>
                <a:rPr lang="zh-CN" altLang="en-US" sz="2000" b="1" kern="100" dirty="0">
                  <a:solidFill>
                    <a:srgbClr val="FF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所在城市</a:t>
              </a:r>
              <a:r>
                <a:rPr lang="zh-CN" altLang="zh-CN" sz="20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的天气预报信息。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34F883C-430E-C80C-0280-639D3B36A7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197" y="1485265"/>
            <a:ext cx="2119659" cy="471043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2241496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29455" y="823595"/>
            <a:ext cx="3073400" cy="1278890"/>
            <a:chOff x="7133" y="919"/>
            <a:chExt cx="4840" cy="2014"/>
          </a:xfrm>
        </p:grpSpPr>
        <p:sp>
          <p:nvSpPr>
            <p:cNvPr id="4" name="文本框 3"/>
            <p:cNvSpPr txBox="1"/>
            <p:nvPr/>
          </p:nvSpPr>
          <p:spPr>
            <a:xfrm>
              <a:off x="8078" y="919"/>
              <a:ext cx="2952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0" i="0" u="none" strike="noStrike" kern="1200" cap="none" spc="0" normalizeH="0" baseline="0" noProof="0">
                  <a:ln>
                    <a:noFill/>
                  </a:ln>
                  <a:solidFill>
                    <a:srgbClr val="787877"/>
                  </a:solidFill>
                  <a:effectLst/>
                  <a:uLnTx/>
                  <a:uFillTx/>
                  <a:latin typeface="汉仪中圆简" panose="02010600000101010101" charset="-122"/>
                  <a:ea typeface="汉仪中圆简" panose="02010600000101010101" charset="-122"/>
                  <a:cs typeface="+mn-cs"/>
                  <a:sym typeface="+mn-ea"/>
                </a:rPr>
                <a:t>目录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133" y="2305"/>
              <a:ext cx="484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787877"/>
                  </a:solidFill>
                  <a:effectLst/>
                  <a:uLnTx/>
                  <a:uFillTx/>
                  <a:latin typeface="汉仪中圆简" panose="02010600000101010101" charset="-122"/>
                  <a:ea typeface="汉仪中圆简" panose="02010600000101010101" charset="-122"/>
                  <a:cs typeface="+mn-cs"/>
                </a:rPr>
                <a:t>— CONTENTS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787877"/>
                  </a:solidFill>
                  <a:effectLst/>
                  <a:uLnTx/>
                  <a:uFillTx/>
                  <a:latin typeface="汉仪中圆简" panose="02010600000101010101" charset="-122"/>
                  <a:ea typeface="汉仪中圆简" panose="02010600000101010101" charset="-122"/>
                  <a:cs typeface="+mn-cs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787877"/>
                  </a:solidFill>
                  <a:effectLst/>
                  <a:uLnTx/>
                  <a:uFillTx/>
                  <a:latin typeface="汉仪中圆简" panose="02010600000101010101" charset="-122"/>
                  <a:ea typeface="汉仪中圆简" panose="02010600000101010101" charset="-122"/>
                  <a:cs typeface="+mn-cs"/>
                </a:rPr>
                <a:t>—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06320" y="3000375"/>
            <a:ext cx="3347720" cy="646430"/>
            <a:chOff x="3120" y="3909"/>
            <a:chExt cx="7341" cy="1018"/>
          </a:xfrm>
        </p:grpSpPr>
        <p:sp>
          <p:nvSpPr>
            <p:cNvPr id="6" name="圆角矩形 5"/>
            <p:cNvSpPr/>
            <p:nvPr/>
          </p:nvSpPr>
          <p:spPr>
            <a:xfrm>
              <a:off x="3120" y="3937"/>
              <a:ext cx="1701" cy="959"/>
            </a:xfrm>
            <a:prstGeom prst="roundRect">
              <a:avLst/>
            </a:prstGeom>
            <a:solidFill>
              <a:srgbClr val="7878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中圆简" panose="02010600000101010101" charset="-122"/>
                  <a:ea typeface="汉仪中圆简" panose="02010600000101010101" charset="-122"/>
                  <a:cs typeface="汉仪中简黑简" panose="00020600040101010101" charset="-122"/>
                </a:rPr>
                <a:t>01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894" y="3909"/>
              <a:ext cx="5567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7"/>
                  </a:solidFill>
                  <a:effectLst/>
                  <a:uLnTx/>
                  <a:uFillTx/>
                  <a:latin typeface="汉仪中圆简" panose="02010600000101010101" charset="-122"/>
                  <a:ea typeface="汉仪中圆简" panose="02010600000101010101" charset="-122"/>
                  <a:cs typeface="+mn-cs"/>
                </a:rPr>
                <a:t>界面展示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814820" y="3000375"/>
            <a:ext cx="4831748" cy="646430"/>
            <a:chOff x="3120" y="3909"/>
            <a:chExt cx="6118" cy="1018"/>
          </a:xfrm>
        </p:grpSpPr>
        <p:sp>
          <p:nvSpPr>
            <p:cNvPr id="10" name="圆角矩形 9"/>
            <p:cNvSpPr/>
            <p:nvPr/>
          </p:nvSpPr>
          <p:spPr>
            <a:xfrm>
              <a:off x="3120" y="3937"/>
              <a:ext cx="982" cy="959"/>
            </a:xfrm>
            <a:prstGeom prst="roundRect">
              <a:avLst/>
            </a:prstGeom>
            <a:solidFill>
              <a:srgbClr val="7878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中圆简" panose="02010600000101010101" charset="-122"/>
                  <a:ea typeface="汉仪中圆简" panose="02010600000101010101" charset="-122"/>
                  <a:cs typeface="汉仪中简黑简" panose="00020600040101010101" charset="-122"/>
                </a:rPr>
                <a:t>02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221" y="3909"/>
              <a:ext cx="5017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7"/>
                  </a:solidFill>
                  <a:effectLst/>
                  <a:uLnTx/>
                  <a:uFillTx/>
                  <a:latin typeface="汉仪中圆简" panose="02010600000101010101" charset="-122"/>
                  <a:ea typeface="汉仪中圆简" panose="02010600000101010101" charset="-122"/>
                  <a:cs typeface="+mn-cs"/>
                </a:rPr>
                <a:t>四大组件</a:t>
              </a: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7"/>
                  </a:solidFill>
                  <a:effectLst/>
                  <a:uLnTx/>
                  <a:uFillTx/>
                  <a:latin typeface="汉仪中圆简" panose="02010600000101010101" charset="-122"/>
                  <a:ea typeface="汉仪中圆简" panose="02010600000101010101" charset="-122"/>
                  <a:cs typeface="+mn-cs"/>
                </a:rPr>
                <a:t>&amp;</a:t>
              </a: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7"/>
                  </a:solidFill>
                  <a:effectLst/>
                  <a:uLnTx/>
                  <a:uFillTx/>
                  <a:latin typeface="汉仪中圆简" panose="02010600000101010101" charset="-122"/>
                  <a:ea typeface="汉仪中圆简" panose="02010600000101010101" charset="-122"/>
                  <a:cs typeface="+mn-cs"/>
                </a:rPr>
                <a:t>传感器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296160" y="4396105"/>
            <a:ext cx="3347720" cy="646430"/>
            <a:chOff x="3120" y="3909"/>
            <a:chExt cx="7341" cy="1018"/>
          </a:xfrm>
        </p:grpSpPr>
        <p:sp>
          <p:nvSpPr>
            <p:cNvPr id="13" name="圆角矩形 12"/>
            <p:cNvSpPr/>
            <p:nvPr/>
          </p:nvSpPr>
          <p:spPr>
            <a:xfrm>
              <a:off x="3120" y="3937"/>
              <a:ext cx="1701" cy="959"/>
            </a:xfrm>
            <a:prstGeom prst="roundRect">
              <a:avLst/>
            </a:prstGeom>
            <a:solidFill>
              <a:srgbClr val="7878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中圆简" panose="02010600000101010101" charset="-122"/>
                  <a:ea typeface="汉仪中圆简" panose="02010600000101010101" charset="-122"/>
                  <a:cs typeface="汉仪中简黑简" panose="00020600040101010101" charset="-122"/>
                </a:rPr>
                <a:t>03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894" y="3909"/>
              <a:ext cx="5567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7"/>
                  </a:solidFill>
                  <a:effectLst/>
                  <a:uLnTx/>
                  <a:uFillTx/>
                  <a:latin typeface="汉仪中圆简" panose="02010600000101010101" charset="-122"/>
                  <a:ea typeface="汉仪中圆简" panose="02010600000101010101" charset="-122"/>
                  <a:cs typeface="+mn-cs"/>
                </a:rPr>
                <a:t>技术亮点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814820" y="4396105"/>
            <a:ext cx="3347720" cy="645160"/>
            <a:chOff x="3120" y="3909"/>
            <a:chExt cx="7341" cy="1016"/>
          </a:xfrm>
        </p:grpSpPr>
        <p:sp>
          <p:nvSpPr>
            <p:cNvPr id="16" name="圆角矩形 15"/>
            <p:cNvSpPr/>
            <p:nvPr/>
          </p:nvSpPr>
          <p:spPr>
            <a:xfrm>
              <a:off x="3120" y="3937"/>
              <a:ext cx="1701" cy="959"/>
            </a:xfrm>
            <a:prstGeom prst="roundRect">
              <a:avLst/>
            </a:prstGeom>
            <a:solidFill>
              <a:srgbClr val="7878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中圆简" panose="02010600000101010101" charset="-122"/>
                  <a:ea typeface="汉仪中圆简" panose="02010600000101010101" charset="-122"/>
                  <a:cs typeface="汉仪中简黑简" panose="00020600040101010101" charset="-122"/>
                </a:rPr>
                <a:t>04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894" y="3909"/>
              <a:ext cx="556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7"/>
                  </a:solidFill>
                  <a:effectLst/>
                  <a:uLnTx/>
                  <a:uFillTx/>
                  <a:latin typeface="汉仪中圆简" panose="02010600000101010101" charset="-122"/>
                  <a:ea typeface="汉仪中圆简" panose="02010600000101010101" charset="-122"/>
                  <a:cs typeface="+mn-cs"/>
                </a:rPr>
                <a:t>总结</a:t>
              </a:r>
            </a:p>
          </p:txBody>
        </p:sp>
      </p:grpSp>
    </p:spTree>
    <p:custDataLst>
      <p:tags r:id="rId1"/>
    </p:custData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787877"/>
                </a:solidFill>
                <a:latin typeface="汉仪中圆简" panose="02010600000101010101" charset="-122"/>
                <a:ea typeface="汉仪中圆简" panose="02010600000101010101" charset="-122"/>
              </a:rPr>
              <a:t>定位功能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87877"/>
              </a:solidFill>
              <a:effectLst/>
              <a:uLnTx/>
              <a:uFillTx/>
              <a:latin typeface="汉仪中圆简" panose="02010600000101010101" charset="-122"/>
              <a:ea typeface="汉仪中圆简" panose="02010600000101010101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9B4A5B-3110-01AE-4F4E-C9CACB41A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10" y="1113790"/>
            <a:ext cx="8628380" cy="34571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3967A6-5DC4-B482-3C0C-4B5BFB0F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395" y="4885690"/>
            <a:ext cx="5274310" cy="14300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0190925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926197" y="2116792"/>
            <a:ext cx="6339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四大组件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&amp;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传感器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255963" y="3132455"/>
            <a:ext cx="5574665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汉仪中圆简" panose="02010600000101010101" charset="-122"/>
              </a:rPr>
              <a:t>四大组件的源代码和传感器的使用说明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131435" y="4314825"/>
            <a:ext cx="1823720" cy="443230"/>
          </a:xfrm>
          <a:prstGeom prst="roundRect">
            <a:avLst/>
          </a:prstGeom>
          <a:solidFill>
            <a:srgbClr val="787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汉仪中简黑简" panose="00020600040101010101" charset="-122"/>
              </a:rPr>
              <a:t>PART 02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srgbClr val="787877"/>
                </a:solidFill>
                <a:latin typeface="汉仪中圆简" panose="02010600000101010101" charset="-122"/>
                <a:ea typeface="汉仪中圆简" panose="02010600000101010101" charset="-122"/>
              </a:rPr>
              <a:t>Service</a:t>
            </a:r>
            <a:r>
              <a:rPr lang="zh-CN" altLang="en-US" sz="4000" dirty="0">
                <a:solidFill>
                  <a:srgbClr val="787877"/>
                </a:solidFill>
                <a:latin typeface="汉仪中圆简" panose="02010600000101010101" charset="-122"/>
                <a:ea typeface="汉仪中圆简" panose="02010600000101010101" charset="-122"/>
              </a:rPr>
              <a:t>组件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87877"/>
              </a:solidFill>
              <a:effectLst/>
              <a:uLnTx/>
              <a:uFillTx/>
              <a:latin typeface="汉仪中圆简" panose="02010600000101010101" charset="-122"/>
              <a:ea typeface="汉仪中圆简" panose="02010600000101010101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9F027C-F309-1C56-3876-7274846A5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89" y="291465"/>
            <a:ext cx="4201032" cy="38014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CFDFE2-E4C8-B97F-D36D-E863D9FF7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298" y="454997"/>
            <a:ext cx="4201033" cy="38919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F9BE07-9E68-E4F0-EB85-9B9576A47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17" y="4226897"/>
            <a:ext cx="4016777" cy="24697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BFD77F-D9D6-BE38-CC9F-D4F233C4D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2126" y="4550891"/>
            <a:ext cx="4613375" cy="2015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376232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3748806" y="231307"/>
            <a:ext cx="469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srgbClr val="787877"/>
                </a:solidFill>
                <a:ea typeface="汉仪中圆简" panose="02010600000101010101" charset="-122"/>
              </a:rPr>
              <a:t>Broadcast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787877"/>
                </a:solidFill>
                <a:ea typeface="汉仪中圆简" panose="02010600000101010101" charset="-122"/>
              </a:rPr>
              <a:t>Receiver</a:t>
            </a:r>
            <a:endParaRPr lang="zh-CN" altLang="en-US" sz="4000" dirty="0">
              <a:solidFill>
                <a:srgbClr val="787877"/>
              </a:solidFill>
              <a:ea typeface="汉仪中圆简" panose="02010600000101010101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2FA11E-7421-29E2-EB83-93712F97C6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369" y="871370"/>
            <a:ext cx="6618844" cy="233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5EABCD-6D3E-0762-4E9D-E7BB33F5BD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369" y="4353752"/>
            <a:ext cx="6301280" cy="2373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C6B5F0-EBB3-143B-FF44-DFCEE5DF5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" y="3277154"/>
            <a:ext cx="12192000" cy="10096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3937149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GPS</a:t>
            </a:r>
            <a:r>
              <a:rPr lang="zh-CN" altLang="en-US" sz="4000" dirty="0">
                <a:solidFill>
                  <a:srgbClr val="787877"/>
                </a:solidFill>
                <a:latin typeface="汉仪中圆简" panose="02010600000101010101" charset="-122"/>
                <a:ea typeface="汉仪中圆简" panose="02010600000101010101" charset="-122"/>
              </a:rPr>
              <a:t>传感器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87877"/>
              </a:solidFill>
              <a:effectLst/>
              <a:uLnTx/>
              <a:uFillTx/>
              <a:latin typeface="汉仪中圆简" panose="02010600000101010101" charset="-122"/>
              <a:ea typeface="汉仪中圆简" panose="02010600000101010101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E766FF-3F9D-6955-1826-937D01977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1090384"/>
            <a:ext cx="5274310" cy="45002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1539C2-B3FB-E96B-FA7E-C1A077C2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961" y="989737"/>
            <a:ext cx="5274310" cy="25507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059FB4-4218-9467-BEFE-659594D37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961" y="3630295"/>
            <a:ext cx="5274310" cy="32277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4211382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GPS</a:t>
            </a:r>
            <a:r>
              <a:rPr lang="zh-CN" altLang="en-US" sz="4000" dirty="0">
                <a:solidFill>
                  <a:srgbClr val="787877"/>
                </a:solidFill>
                <a:latin typeface="汉仪中圆简" panose="02010600000101010101" charset="-122"/>
                <a:ea typeface="汉仪中圆简" panose="02010600000101010101" charset="-122"/>
              </a:rPr>
              <a:t>传感器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87877"/>
              </a:solidFill>
              <a:effectLst/>
              <a:uLnTx/>
              <a:uFillTx/>
              <a:latin typeface="汉仪中圆简" panose="02010600000101010101" charset="-122"/>
              <a:ea typeface="汉仪中圆简" panose="02010600000101010101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3001BB-876A-1005-3D93-59F0F991F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4" y="1700212"/>
            <a:ext cx="9283413" cy="3719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9712914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53230" y="2206625"/>
            <a:ext cx="35801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技术亮点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255963" y="3132455"/>
            <a:ext cx="5574665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787877"/>
                </a:solidFill>
                <a:latin typeface="汉仪中圆简" panose="02010600000101010101" charset="-122"/>
                <a:ea typeface="汉仪中圆简" panose="02010600000101010101" charset="-122"/>
                <a:cs typeface="汉仪中圆简" panose="02010600000101010101" charset="-122"/>
              </a:rPr>
              <a:t>技术亮点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787877"/>
              </a:solidFill>
              <a:effectLst/>
              <a:uLnTx/>
              <a:uFillTx/>
              <a:latin typeface="汉仪中圆简" panose="02010600000101010101" charset="-122"/>
              <a:ea typeface="汉仪中圆简" panose="02010600000101010101" charset="-122"/>
              <a:cs typeface="汉仪中圆简" panose="02010600000101010101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131435" y="4314825"/>
            <a:ext cx="1823720" cy="443230"/>
          </a:xfrm>
          <a:prstGeom prst="roundRect">
            <a:avLst/>
          </a:prstGeom>
          <a:solidFill>
            <a:srgbClr val="787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汉仪中简黑简" panose="00020600040101010101" charset="-122"/>
              </a:rPr>
              <a:t>PART 03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 err="1">
                <a:solidFill>
                  <a:srgbClr val="787877"/>
                </a:solidFill>
                <a:latin typeface="汉仪中圆简" panose="02010600000101010101" charset="-122"/>
                <a:ea typeface="汉仪中圆简" panose="02010600000101010101" charset="-122"/>
              </a:rPr>
              <a:t>OkHttpClient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87877"/>
              </a:solidFill>
              <a:effectLst/>
              <a:uLnTx/>
              <a:uFillTx/>
              <a:latin typeface="汉仪中圆简" panose="02010600000101010101" charset="-122"/>
              <a:ea typeface="汉仪中圆简" panose="02010600000101010101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14955" y="1533391"/>
            <a:ext cx="6562090" cy="4710430"/>
          </a:xfrm>
          <a:prstGeom prst="rect">
            <a:avLst/>
          </a:prstGeom>
          <a:solidFill>
            <a:srgbClr val="C8887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176270" y="2091556"/>
            <a:ext cx="5046980" cy="702310"/>
            <a:chOff x="8936" y="3218"/>
            <a:chExt cx="7948" cy="1106"/>
          </a:xfrm>
        </p:grpSpPr>
        <p:sp>
          <p:nvSpPr>
            <p:cNvPr id="26" name="椭圆 25"/>
            <p:cNvSpPr/>
            <p:nvPr/>
          </p:nvSpPr>
          <p:spPr>
            <a:xfrm>
              <a:off x="8936" y="3218"/>
              <a:ext cx="1106" cy="1106"/>
            </a:xfrm>
            <a:prstGeom prst="ellipse">
              <a:avLst/>
            </a:prstGeom>
            <a:solidFill>
              <a:srgbClr val="D8B9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042" y="3218"/>
              <a:ext cx="684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通过这种方式访问并获取高德开发平台的</a:t>
              </a:r>
              <a:r>
                <a:rPr lang="en-US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API</a:t>
              </a:r>
              <a:r>
                <a: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，获取天气等信息。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1EEBADB-3127-7EA9-A639-891679994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969" y="2737986"/>
            <a:ext cx="8332398" cy="37960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2398745"/>
      </p:ext>
    </p:ext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SQLiteHelper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787877"/>
              </a:solidFill>
              <a:effectLst/>
              <a:uLnTx/>
              <a:uFillTx/>
              <a:latin typeface="汉仪中圆简" panose="02010600000101010101" charset="-122"/>
              <a:ea typeface="汉仪中圆简" panose="0201060000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787877"/>
                </a:solidFill>
                <a:latin typeface="汉仪中圆简" panose="02010600000101010101" charset="-122"/>
                <a:ea typeface="汉仪中圆简" panose="02010600000101010101" charset="-122"/>
              </a:rPr>
              <a:t>数据持久化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87877"/>
              </a:solidFill>
              <a:effectLst/>
              <a:uLnTx/>
              <a:uFillTx/>
              <a:latin typeface="汉仪中圆简" panose="02010600000101010101" charset="-122"/>
              <a:ea typeface="汉仪中圆简" panose="02010600000101010101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57800" y="1485265"/>
            <a:ext cx="6562090" cy="4710430"/>
          </a:xfrm>
          <a:prstGeom prst="rect">
            <a:avLst/>
          </a:prstGeom>
          <a:solidFill>
            <a:srgbClr val="C8887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19115" y="2043430"/>
            <a:ext cx="5046980" cy="702310"/>
            <a:chOff x="8936" y="3218"/>
            <a:chExt cx="7948" cy="1106"/>
          </a:xfrm>
        </p:grpSpPr>
        <p:sp>
          <p:nvSpPr>
            <p:cNvPr id="26" name="椭圆 25"/>
            <p:cNvSpPr/>
            <p:nvPr/>
          </p:nvSpPr>
          <p:spPr>
            <a:xfrm>
              <a:off x="8936" y="3218"/>
              <a:ext cx="1106" cy="1106"/>
            </a:xfrm>
            <a:prstGeom prst="ellipse">
              <a:avLst/>
            </a:prstGeom>
            <a:solidFill>
              <a:srgbClr val="D8B9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042" y="3218"/>
              <a:ext cx="684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26670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zh-CN" sz="18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利用</a:t>
              </a:r>
              <a:r>
                <a:rPr lang="en-US" altLang="zh-CN" sz="18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SQL</a:t>
              </a:r>
              <a:r>
                <a:rPr lang="zh-CN" altLang="zh-CN" sz="18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800" dirty="0" err="1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SQLiteOpenHelper</a:t>
              </a:r>
              <a:r>
                <a:rPr lang="zh-CN" altLang="zh-CN" sz="18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实现数据持久化</a:t>
              </a:r>
              <a:endPara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8B3C4C8-D092-DA5D-0719-42713A7DF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" y="92367"/>
            <a:ext cx="3172165" cy="67656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5154322"/>
      </p:ext>
    </p:extLst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SQLiteHelper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87877"/>
              </a:solidFill>
              <a:effectLst/>
              <a:uLnTx/>
              <a:uFillTx/>
              <a:latin typeface="汉仪中圆简" panose="02010600000101010101" charset="-122"/>
              <a:ea typeface="汉仪中圆简" panose="02010600000101010101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596E04-7AF0-7F28-461F-2CF6C1999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4" y="1780401"/>
            <a:ext cx="5274310" cy="37331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F2518B-D758-387A-CE5D-69F08F20C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156" y="3539491"/>
            <a:ext cx="4592450" cy="31554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5A7AF4-C141-19CE-8140-8716CA25E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156" y="1119596"/>
            <a:ext cx="4592450" cy="21989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5364134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53230" y="2206625"/>
            <a:ext cx="3580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界面展示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255963" y="3132455"/>
            <a:ext cx="5574665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汉仪中圆简" panose="02010600000101010101" charset="-122"/>
              </a:rPr>
              <a:t>展示界面及实现界面的源代码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131435" y="4314825"/>
            <a:ext cx="1823720" cy="443230"/>
          </a:xfrm>
          <a:prstGeom prst="roundRect">
            <a:avLst/>
          </a:prstGeom>
          <a:solidFill>
            <a:srgbClr val="787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汉仪中简黑简" panose="00020600040101010101" charset="-122"/>
              </a:rPr>
              <a:t>PART 01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SQLiteHelper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87877"/>
              </a:solidFill>
              <a:effectLst/>
              <a:uLnTx/>
              <a:uFillTx/>
              <a:latin typeface="汉仪中圆简" panose="02010600000101010101" charset="-122"/>
              <a:ea typeface="汉仪中圆简" panose="02010600000101010101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C56393-D292-38CA-679E-122E250D1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4" y="1857712"/>
            <a:ext cx="12102732" cy="20909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6047908"/>
      </p:ext>
    </p:ext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分享</a:t>
            </a:r>
          </a:p>
        </p:txBody>
      </p:sp>
      <p:sp>
        <p:nvSpPr>
          <p:cNvPr id="3" name="矩形 2"/>
          <p:cNvSpPr/>
          <p:nvPr/>
        </p:nvSpPr>
        <p:spPr>
          <a:xfrm>
            <a:off x="5257800" y="1485265"/>
            <a:ext cx="6562090" cy="4710430"/>
          </a:xfrm>
          <a:prstGeom prst="rect">
            <a:avLst/>
          </a:prstGeom>
          <a:solidFill>
            <a:srgbClr val="C8887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19115" y="2043430"/>
            <a:ext cx="5046980" cy="702310"/>
            <a:chOff x="8936" y="3218"/>
            <a:chExt cx="7948" cy="1106"/>
          </a:xfrm>
        </p:grpSpPr>
        <p:sp>
          <p:nvSpPr>
            <p:cNvPr id="26" name="椭圆 25"/>
            <p:cNvSpPr/>
            <p:nvPr/>
          </p:nvSpPr>
          <p:spPr>
            <a:xfrm>
              <a:off x="8936" y="3218"/>
              <a:ext cx="1106" cy="1106"/>
            </a:xfrm>
            <a:prstGeom prst="ellipse">
              <a:avLst/>
            </a:prstGeom>
            <a:solidFill>
              <a:srgbClr val="D8B9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042" y="3218"/>
              <a:ext cx="6842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26670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调用</a:t>
              </a:r>
              <a:r>
                <a:rPr lang="zh-CN" altLang="zh-CN" sz="24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安卓原生分享功能</a:t>
              </a:r>
              <a:endPara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A647FB9-9689-0074-602B-41C37CF40E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9" y="1414460"/>
            <a:ext cx="2183382" cy="4852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13F9359-3B9C-4E3D-723E-44F03301DB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764" y="1414462"/>
            <a:ext cx="2183382" cy="485203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8643000"/>
      </p:ext>
    </p:extLst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分享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C03263-9D94-D7C7-19D1-C99E8644F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284" y="1437557"/>
            <a:ext cx="9349431" cy="4544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4527594"/>
      </p:ext>
    </p:extLst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优美的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UI</a:t>
            </a:r>
            <a:r>
              <a:rPr lang="zh-CN" altLang="en-US" sz="4000" dirty="0">
                <a:solidFill>
                  <a:srgbClr val="787877"/>
                </a:solidFill>
                <a:latin typeface="汉仪中圆简" panose="02010600000101010101" charset="-122"/>
                <a:ea typeface="汉仪中圆简" panose="02010600000101010101" charset="-122"/>
              </a:rPr>
              <a:t>界面设计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87877"/>
              </a:solidFill>
              <a:effectLst/>
              <a:uLnTx/>
              <a:uFillTx/>
              <a:latin typeface="汉仪中圆简" panose="02010600000101010101" charset="-122"/>
              <a:ea typeface="汉仪中圆简" panose="02010600000101010101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619115" y="2043430"/>
            <a:ext cx="702310" cy="702310"/>
          </a:xfrm>
          <a:prstGeom prst="ellipse">
            <a:avLst/>
          </a:prstGeom>
          <a:solidFill>
            <a:srgbClr val="D8B9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中圆简" panose="02010600000101010101" charset="-122"/>
              <a:ea typeface="汉仪中圆简" panose="02010600000101010101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6A82820-7138-698B-2F91-D8953A9D47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" y="624840"/>
            <a:ext cx="2708867" cy="60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EFA083-3FD4-4649-4119-4405F845AF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92" y="624840"/>
            <a:ext cx="2708867" cy="60198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5104309"/>
      </p:ext>
    </p:ext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53230" y="2206625"/>
            <a:ext cx="3580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  <a:sym typeface="+mn-ea"/>
              </a:rPr>
              <a:t>总结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787877"/>
              </a:solidFill>
              <a:effectLst/>
              <a:uLnTx/>
              <a:uFillTx/>
              <a:latin typeface="汉仪中圆简" panose="02010600000101010101" charset="-122"/>
              <a:ea typeface="汉仪中圆简" panose="0201060000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55963" y="3132455"/>
            <a:ext cx="5574665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汉仪中圆简" panose="02010600000101010101" charset="-122"/>
              </a:rPr>
              <a:t>关于分工及反思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131435" y="4314825"/>
            <a:ext cx="1823720" cy="443230"/>
          </a:xfrm>
          <a:prstGeom prst="roundRect">
            <a:avLst/>
          </a:prstGeom>
          <a:solidFill>
            <a:srgbClr val="787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汉仪中简黑简" panose="00020600040101010101" charset="-122"/>
              </a:rPr>
              <a:t>PART 04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244166" y="1573673"/>
            <a:ext cx="3703667" cy="3710653"/>
            <a:chOff x="3601485" y="1375525"/>
            <a:chExt cx="4983774" cy="4993175"/>
          </a:xfrm>
        </p:grpSpPr>
        <p:sp>
          <p:nvSpPr>
            <p:cNvPr id="10" name="Freeform 5"/>
            <p:cNvSpPr/>
            <p:nvPr/>
          </p:nvSpPr>
          <p:spPr bwMode="auto">
            <a:xfrm rot="2527444">
              <a:off x="5496355" y="2075762"/>
              <a:ext cx="2171866" cy="795494"/>
            </a:xfrm>
            <a:custGeom>
              <a:avLst/>
              <a:gdLst>
                <a:gd name="T0" fmla="*/ 2147483647 w 821"/>
                <a:gd name="T1" fmla="*/ 2147483647 h 301"/>
                <a:gd name="T2" fmla="*/ 0 w 821"/>
                <a:gd name="T3" fmla="*/ 2147483647 h 301"/>
                <a:gd name="T4" fmla="*/ 2147483647 w 821"/>
                <a:gd name="T5" fmla="*/ 2147483647 h 301"/>
                <a:gd name="T6" fmla="*/ 2147483647 w 821"/>
                <a:gd name="T7" fmla="*/ 0 h 301"/>
                <a:gd name="T8" fmla="*/ 2147483647 w 821"/>
                <a:gd name="T9" fmla="*/ 0 h 301"/>
                <a:gd name="T10" fmla="*/ 2147483647 w 821"/>
                <a:gd name="T11" fmla="*/ 2147483647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21"/>
                <a:gd name="T19" fmla="*/ 0 h 301"/>
                <a:gd name="T20" fmla="*/ 821 w 821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21" h="301">
                  <a:moveTo>
                    <a:pt x="282" y="20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821" y="301"/>
                    <a:pt x="821" y="301"/>
                    <a:pt x="821" y="301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328" y="0"/>
                    <a:pt x="328" y="0"/>
                    <a:pt x="328" y="0"/>
                  </a:cubicBezTo>
                  <a:cubicBezTo>
                    <a:pt x="302" y="7"/>
                    <a:pt x="290" y="15"/>
                    <a:pt x="282" y="20"/>
                  </a:cubicBezTo>
                  <a:close/>
                </a:path>
              </a:pathLst>
            </a:custGeom>
            <a:solidFill>
              <a:srgbClr val="A09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 rot="2527444">
              <a:off x="7092597" y="3274561"/>
              <a:ext cx="799220" cy="2170851"/>
            </a:xfrm>
            <a:custGeom>
              <a:avLst/>
              <a:gdLst>
                <a:gd name="T0" fmla="*/ 2147483647 w 302"/>
                <a:gd name="T1" fmla="*/ 2147483647 h 821"/>
                <a:gd name="T2" fmla="*/ 0 w 302"/>
                <a:gd name="T3" fmla="*/ 0 h 821"/>
                <a:gd name="T4" fmla="*/ 0 w 302"/>
                <a:gd name="T5" fmla="*/ 2147483647 h 821"/>
                <a:gd name="T6" fmla="*/ 2147483647 w 302"/>
                <a:gd name="T7" fmla="*/ 2147483647 h 821"/>
                <a:gd name="T8" fmla="*/ 2147483647 w 302"/>
                <a:gd name="T9" fmla="*/ 2147483647 h 821"/>
                <a:gd name="T10" fmla="*/ 2147483647 w 302"/>
                <a:gd name="T11" fmla="*/ 2147483647 h 8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2"/>
                <a:gd name="T19" fmla="*/ 0 h 821"/>
                <a:gd name="T20" fmla="*/ 302 w 302"/>
                <a:gd name="T21" fmla="*/ 821 h 8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2" h="821">
                  <a:moveTo>
                    <a:pt x="282" y="28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21"/>
                    <a:pt x="0" y="821"/>
                    <a:pt x="0" y="821"/>
                  </a:cubicBezTo>
                  <a:cubicBezTo>
                    <a:pt x="302" y="821"/>
                    <a:pt x="302" y="821"/>
                    <a:pt x="302" y="821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295" y="301"/>
                    <a:pt x="286" y="290"/>
                    <a:pt x="282" y="282"/>
                  </a:cubicBezTo>
                  <a:close/>
                </a:path>
              </a:pathLst>
            </a:custGeom>
            <a:solidFill>
              <a:srgbClr val="A09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" name="Freeform 7"/>
            <p:cNvSpPr/>
            <p:nvPr/>
          </p:nvSpPr>
          <p:spPr bwMode="auto">
            <a:xfrm rot="2527444">
              <a:off x="6500580" y="2752302"/>
              <a:ext cx="2084679" cy="1203297"/>
            </a:xfrm>
            <a:custGeom>
              <a:avLst/>
              <a:gdLst>
                <a:gd name="T0" fmla="*/ 2147483647 w 788"/>
                <a:gd name="T1" fmla="*/ 2147483647 h 455"/>
                <a:gd name="T2" fmla="*/ 2147483647 w 788"/>
                <a:gd name="T3" fmla="*/ 2147483647 h 455"/>
                <a:gd name="T4" fmla="*/ 2147483647 w 788"/>
                <a:gd name="T5" fmla="*/ 2147483647 h 455"/>
                <a:gd name="T6" fmla="*/ 2147483647 w 788"/>
                <a:gd name="T7" fmla="*/ 2147483647 h 455"/>
                <a:gd name="T8" fmla="*/ 2147483647 w 788"/>
                <a:gd name="T9" fmla="*/ 2147483647 h 455"/>
                <a:gd name="T10" fmla="*/ 2147483647 w 788"/>
                <a:gd name="T11" fmla="*/ 2147483647 h 455"/>
                <a:gd name="T12" fmla="*/ 2147483647 w 788"/>
                <a:gd name="T13" fmla="*/ 2147483647 h 455"/>
                <a:gd name="T14" fmla="*/ 2147483647 w 788"/>
                <a:gd name="T15" fmla="*/ 2147483647 h 455"/>
                <a:gd name="T16" fmla="*/ 2147483647 w 788"/>
                <a:gd name="T17" fmla="*/ 2147483647 h 455"/>
                <a:gd name="T18" fmla="*/ 2147483647 w 788"/>
                <a:gd name="T19" fmla="*/ 2147483647 h 455"/>
                <a:gd name="T20" fmla="*/ 2147483647 w 788"/>
                <a:gd name="T21" fmla="*/ 2147483647 h 455"/>
                <a:gd name="T22" fmla="*/ 2147483647 w 788"/>
                <a:gd name="T23" fmla="*/ 2147483647 h 455"/>
                <a:gd name="T24" fmla="*/ 2147483647 w 788"/>
                <a:gd name="T25" fmla="*/ 2147483647 h 455"/>
                <a:gd name="T26" fmla="*/ 2147483647 w 788"/>
                <a:gd name="T27" fmla="*/ 2147483647 h 45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88"/>
                <a:gd name="T43" fmla="*/ 0 h 455"/>
                <a:gd name="T44" fmla="*/ 788 w 788"/>
                <a:gd name="T45" fmla="*/ 455 h 45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88" h="455">
                  <a:moveTo>
                    <a:pt x="492" y="94"/>
                  </a:moveTo>
                  <a:cubicBezTo>
                    <a:pt x="477" y="78"/>
                    <a:pt x="445" y="75"/>
                    <a:pt x="418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1" y="12"/>
                    <a:pt x="222" y="0"/>
                    <a:pt x="207" y="12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0" y="216"/>
                    <a:pt x="0" y="238"/>
                    <a:pt x="16" y="252"/>
                  </a:cubicBezTo>
                  <a:cubicBezTo>
                    <a:pt x="207" y="442"/>
                    <a:pt x="207" y="442"/>
                    <a:pt x="207" y="442"/>
                  </a:cubicBezTo>
                  <a:cubicBezTo>
                    <a:pt x="222" y="455"/>
                    <a:pt x="241" y="444"/>
                    <a:pt x="241" y="426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633" y="381"/>
                    <a:pt x="683" y="381"/>
                  </a:cubicBezTo>
                  <a:cubicBezTo>
                    <a:pt x="739" y="381"/>
                    <a:pt x="784" y="411"/>
                    <a:pt x="784" y="446"/>
                  </a:cubicBezTo>
                  <a:cubicBezTo>
                    <a:pt x="784" y="446"/>
                    <a:pt x="788" y="421"/>
                    <a:pt x="763" y="390"/>
                  </a:cubicBezTo>
                  <a:cubicBezTo>
                    <a:pt x="750" y="375"/>
                    <a:pt x="492" y="94"/>
                    <a:pt x="492" y="94"/>
                  </a:cubicBezTo>
                  <a:close/>
                </a:path>
              </a:pathLst>
            </a:custGeom>
            <a:solidFill>
              <a:srgbClr val="A78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3" name="Freeform 8"/>
            <p:cNvSpPr/>
            <p:nvPr/>
          </p:nvSpPr>
          <p:spPr bwMode="auto">
            <a:xfrm rot="2527444">
              <a:off x="4526531" y="4871467"/>
              <a:ext cx="2169630" cy="795494"/>
            </a:xfrm>
            <a:custGeom>
              <a:avLst/>
              <a:gdLst>
                <a:gd name="T0" fmla="*/ 2147483647 w 820"/>
                <a:gd name="T1" fmla="*/ 2147483647 h 301"/>
                <a:gd name="T2" fmla="*/ 2147483647 w 820"/>
                <a:gd name="T3" fmla="*/ 0 h 301"/>
                <a:gd name="T4" fmla="*/ 0 w 820"/>
                <a:gd name="T5" fmla="*/ 0 h 301"/>
                <a:gd name="T6" fmla="*/ 0 w 820"/>
                <a:gd name="T7" fmla="*/ 2147483647 h 301"/>
                <a:gd name="T8" fmla="*/ 2147483647 w 820"/>
                <a:gd name="T9" fmla="*/ 2147483647 h 301"/>
                <a:gd name="T10" fmla="*/ 2147483647 w 820"/>
                <a:gd name="T11" fmla="*/ 2147483647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20"/>
                <a:gd name="T19" fmla="*/ 0 h 301"/>
                <a:gd name="T20" fmla="*/ 820 w 820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20" h="301">
                  <a:moveTo>
                    <a:pt x="539" y="282"/>
                  </a:moveTo>
                  <a:cubicBezTo>
                    <a:pt x="820" y="0"/>
                    <a:pt x="820" y="0"/>
                    <a:pt x="8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493" y="301"/>
                    <a:pt x="493" y="301"/>
                    <a:pt x="493" y="301"/>
                  </a:cubicBezTo>
                  <a:cubicBezTo>
                    <a:pt x="519" y="294"/>
                    <a:pt x="531" y="286"/>
                    <a:pt x="539" y="282"/>
                  </a:cubicBezTo>
                  <a:close/>
                </a:path>
              </a:pathLst>
            </a:custGeom>
            <a:solidFill>
              <a:srgbClr val="A09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" name="Freeform 9"/>
            <p:cNvSpPr/>
            <p:nvPr/>
          </p:nvSpPr>
          <p:spPr bwMode="auto">
            <a:xfrm rot="2527444">
              <a:off x="6008779" y="4277175"/>
              <a:ext cx="1209448" cy="2091525"/>
            </a:xfrm>
            <a:custGeom>
              <a:avLst/>
              <a:gdLst>
                <a:gd name="T0" fmla="*/ 2147483647 w 457"/>
                <a:gd name="T1" fmla="*/ 2147483647 h 791"/>
                <a:gd name="T2" fmla="*/ 2147483647 w 457"/>
                <a:gd name="T3" fmla="*/ 2147483647 h 791"/>
                <a:gd name="T4" fmla="*/ 2147483647 w 457"/>
                <a:gd name="T5" fmla="*/ 2147483647 h 791"/>
                <a:gd name="T6" fmla="*/ 2147483647 w 457"/>
                <a:gd name="T7" fmla="*/ 2147483647 h 791"/>
                <a:gd name="T8" fmla="*/ 2147483647 w 457"/>
                <a:gd name="T9" fmla="*/ 2147483647 h 791"/>
                <a:gd name="T10" fmla="*/ 2147483647 w 457"/>
                <a:gd name="T11" fmla="*/ 2147483647 h 791"/>
                <a:gd name="T12" fmla="*/ 2147483647 w 457"/>
                <a:gd name="T13" fmla="*/ 2147483647 h 791"/>
                <a:gd name="T14" fmla="*/ 2147483647 w 457"/>
                <a:gd name="T15" fmla="*/ 2147483647 h 791"/>
                <a:gd name="T16" fmla="*/ 2147483647 w 457"/>
                <a:gd name="T17" fmla="*/ 2147483647 h 791"/>
                <a:gd name="T18" fmla="*/ 2147483647 w 457"/>
                <a:gd name="T19" fmla="*/ 2147483647 h 791"/>
                <a:gd name="T20" fmla="*/ 2147483647 w 457"/>
                <a:gd name="T21" fmla="*/ 2147483647 h 791"/>
                <a:gd name="T22" fmla="*/ 0 w 457"/>
                <a:gd name="T23" fmla="*/ 2147483647 h 791"/>
                <a:gd name="T24" fmla="*/ 2147483647 w 457"/>
                <a:gd name="T25" fmla="*/ 2147483647 h 791"/>
                <a:gd name="T26" fmla="*/ 2147483647 w 457"/>
                <a:gd name="T27" fmla="*/ 2147483647 h 7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7"/>
                <a:gd name="T43" fmla="*/ 0 h 791"/>
                <a:gd name="T44" fmla="*/ 457 w 457"/>
                <a:gd name="T45" fmla="*/ 791 h 7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7" h="791">
                  <a:moveTo>
                    <a:pt x="363" y="492"/>
                  </a:moveTo>
                  <a:cubicBezTo>
                    <a:pt x="378" y="477"/>
                    <a:pt x="381" y="445"/>
                    <a:pt x="381" y="418"/>
                  </a:cubicBezTo>
                  <a:cubicBezTo>
                    <a:pt x="381" y="241"/>
                    <a:pt x="381" y="241"/>
                    <a:pt x="381" y="241"/>
                  </a:cubicBezTo>
                  <a:cubicBezTo>
                    <a:pt x="428" y="241"/>
                    <a:pt x="428" y="241"/>
                    <a:pt x="428" y="241"/>
                  </a:cubicBezTo>
                  <a:cubicBezTo>
                    <a:pt x="445" y="241"/>
                    <a:pt x="457" y="221"/>
                    <a:pt x="444" y="207"/>
                  </a:cubicBezTo>
                  <a:cubicBezTo>
                    <a:pt x="254" y="16"/>
                    <a:pt x="254" y="16"/>
                    <a:pt x="254" y="16"/>
                  </a:cubicBezTo>
                  <a:cubicBezTo>
                    <a:pt x="241" y="0"/>
                    <a:pt x="218" y="0"/>
                    <a:pt x="204" y="16"/>
                  </a:cubicBezTo>
                  <a:cubicBezTo>
                    <a:pt x="15" y="207"/>
                    <a:pt x="15" y="207"/>
                    <a:pt x="15" y="207"/>
                  </a:cubicBezTo>
                  <a:cubicBezTo>
                    <a:pt x="2" y="222"/>
                    <a:pt x="13" y="241"/>
                    <a:pt x="31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633"/>
                    <a:pt x="75" y="683"/>
                  </a:cubicBezTo>
                  <a:cubicBezTo>
                    <a:pt x="75" y="739"/>
                    <a:pt x="42" y="784"/>
                    <a:pt x="0" y="784"/>
                  </a:cubicBezTo>
                  <a:cubicBezTo>
                    <a:pt x="0" y="784"/>
                    <a:pt x="31" y="791"/>
                    <a:pt x="66" y="762"/>
                  </a:cubicBezTo>
                  <a:cubicBezTo>
                    <a:pt x="81" y="750"/>
                    <a:pt x="363" y="492"/>
                    <a:pt x="363" y="492"/>
                  </a:cubicBezTo>
                  <a:close/>
                </a:path>
              </a:pathLst>
            </a:custGeom>
            <a:solidFill>
              <a:srgbClr val="7878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 rot="2527444">
              <a:off x="4301278" y="2295813"/>
              <a:ext cx="796985" cy="2170851"/>
            </a:xfrm>
            <a:custGeom>
              <a:avLst/>
              <a:gdLst>
                <a:gd name="T0" fmla="*/ 2147483647 w 301"/>
                <a:gd name="T1" fmla="*/ 2147483647 h 821"/>
                <a:gd name="T2" fmla="*/ 2147483647 w 301"/>
                <a:gd name="T3" fmla="*/ 2147483647 h 821"/>
                <a:gd name="T4" fmla="*/ 2147483647 w 301"/>
                <a:gd name="T5" fmla="*/ 0 h 821"/>
                <a:gd name="T6" fmla="*/ 0 w 301"/>
                <a:gd name="T7" fmla="*/ 0 h 821"/>
                <a:gd name="T8" fmla="*/ 0 w 301"/>
                <a:gd name="T9" fmla="*/ 2147483647 h 821"/>
                <a:gd name="T10" fmla="*/ 2147483647 w 301"/>
                <a:gd name="T11" fmla="*/ 2147483647 h 8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1"/>
                <a:gd name="T19" fmla="*/ 0 h 821"/>
                <a:gd name="T20" fmla="*/ 301 w 301"/>
                <a:gd name="T21" fmla="*/ 821 h 8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1" h="821">
                  <a:moveTo>
                    <a:pt x="20" y="539"/>
                  </a:moveTo>
                  <a:cubicBezTo>
                    <a:pt x="301" y="821"/>
                    <a:pt x="301" y="821"/>
                    <a:pt x="301" y="821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7" y="520"/>
                    <a:pt x="15" y="532"/>
                    <a:pt x="20" y="539"/>
                  </a:cubicBezTo>
                  <a:close/>
                </a:path>
              </a:pathLst>
            </a:custGeom>
            <a:solidFill>
              <a:srgbClr val="786D7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6" name="Freeform 11"/>
            <p:cNvSpPr/>
            <p:nvPr/>
          </p:nvSpPr>
          <p:spPr bwMode="auto">
            <a:xfrm rot="2527444">
              <a:off x="3601485" y="3781804"/>
              <a:ext cx="2092503" cy="1205532"/>
            </a:xfrm>
            <a:custGeom>
              <a:avLst/>
              <a:gdLst>
                <a:gd name="T0" fmla="*/ 2147483647 w 791"/>
                <a:gd name="T1" fmla="*/ 2147483647 h 456"/>
                <a:gd name="T2" fmla="*/ 2147483647 w 791"/>
                <a:gd name="T3" fmla="*/ 2147483647 h 456"/>
                <a:gd name="T4" fmla="*/ 2147483647 w 791"/>
                <a:gd name="T5" fmla="*/ 2147483647 h 456"/>
                <a:gd name="T6" fmla="*/ 2147483647 w 791"/>
                <a:gd name="T7" fmla="*/ 2147483647 h 456"/>
                <a:gd name="T8" fmla="*/ 2147483647 w 791"/>
                <a:gd name="T9" fmla="*/ 2147483647 h 456"/>
                <a:gd name="T10" fmla="*/ 2147483647 w 791"/>
                <a:gd name="T11" fmla="*/ 2147483647 h 456"/>
                <a:gd name="T12" fmla="*/ 2147483647 w 791"/>
                <a:gd name="T13" fmla="*/ 2147483647 h 456"/>
                <a:gd name="T14" fmla="*/ 2147483647 w 791"/>
                <a:gd name="T15" fmla="*/ 2147483647 h 456"/>
                <a:gd name="T16" fmla="*/ 2147483647 w 791"/>
                <a:gd name="T17" fmla="*/ 2147483647 h 456"/>
                <a:gd name="T18" fmla="*/ 2147483647 w 791"/>
                <a:gd name="T19" fmla="*/ 2147483647 h 456"/>
                <a:gd name="T20" fmla="*/ 2147483647 w 791"/>
                <a:gd name="T21" fmla="*/ 2147483647 h 456"/>
                <a:gd name="T22" fmla="*/ 2147483647 w 791"/>
                <a:gd name="T23" fmla="*/ 0 h 456"/>
                <a:gd name="T24" fmla="*/ 2147483647 w 791"/>
                <a:gd name="T25" fmla="*/ 2147483647 h 456"/>
                <a:gd name="T26" fmla="*/ 2147483647 w 791"/>
                <a:gd name="T27" fmla="*/ 2147483647 h 4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91"/>
                <a:gd name="T43" fmla="*/ 0 h 456"/>
                <a:gd name="T44" fmla="*/ 791 w 791"/>
                <a:gd name="T45" fmla="*/ 456 h 4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91" h="456">
                  <a:moveTo>
                    <a:pt x="298" y="362"/>
                  </a:moveTo>
                  <a:cubicBezTo>
                    <a:pt x="314" y="378"/>
                    <a:pt x="345" y="381"/>
                    <a:pt x="373" y="381"/>
                  </a:cubicBezTo>
                  <a:cubicBezTo>
                    <a:pt x="550" y="381"/>
                    <a:pt x="550" y="381"/>
                    <a:pt x="550" y="381"/>
                  </a:cubicBezTo>
                  <a:cubicBezTo>
                    <a:pt x="550" y="428"/>
                    <a:pt x="550" y="428"/>
                    <a:pt x="550" y="428"/>
                  </a:cubicBezTo>
                  <a:cubicBezTo>
                    <a:pt x="550" y="444"/>
                    <a:pt x="569" y="456"/>
                    <a:pt x="584" y="444"/>
                  </a:cubicBezTo>
                  <a:cubicBezTo>
                    <a:pt x="774" y="254"/>
                    <a:pt x="774" y="254"/>
                    <a:pt x="774" y="254"/>
                  </a:cubicBezTo>
                  <a:cubicBezTo>
                    <a:pt x="791" y="240"/>
                    <a:pt x="791" y="218"/>
                    <a:pt x="774" y="204"/>
                  </a:cubicBezTo>
                  <a:cubicBezTo>
                    <a:pt x="584" y="14"/>
                    <a:pt x="584" y="14"/>
                    <a:pt x="584" y="14"/>
                  </a:cubicBezTo>
                  <a:cubicBezTo>
                    <a:pt x="569" y="2"/>
                    <a:pt x="550" y="12"/>
                    <a:pt x="550" y="31"/>
                  </a:cubicBezTo>
                  <a:cubicBezTo>
                    <a:pt x="549" y="75"/>
                    <a:pt x="549" y="75"/>
                    <a:pt x="549" y="75"/>
                  </a:cubicBezTo>
                  <a:cubicBezTo>
                    <a:pt x="549" y="75"/>
                    <a:pt x="157" y="75"/>
                    <a:pt x="107" y="75"/>
                  </a:cubicBezTo>
                  <a:cubicBezTo>
                    <a:pt x="51" y="75"/>
                    <a:pt x="6" y="42"/>
                    <a:pt x="6" y="0"/>
                  </a:cubicBezTo>
                  <a:cubicBezTo>
                    <a:pt x="6" y="0"/>
                    <a:pt x="0" y="31"/>
                    <a:pt x="28" y="66"/>
                  </a:cubicBezTo>
                  <a:cubicBezTo>
                    <a:pt x="40" y="81"/>
                    <a:pt x="298" y="362"/>
                    <a:pt x="298" y="362"/>
                  </a:cubicBezTo>
                  <a:close/>
                </a:path>
              </a:pathLst>
            </a:custGeom>
            <a:solidFill>
              <a:srgbClr val="C88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Freeform 12"/>
            <p:cNvSpPr/>
            <p:nvPr/>
          </p:nvSpPr>
          <p:spPr bwMode="auto">
            <a:xfrm rot="2527444">
              <a:off x="4977064" y="1375525"/>
              <a:ext cx="1209448" cy="2091525"/>
            </a:xfrm>
            <a:custGeom>
              <a:avLst/>
              <a:gdLst>
                <a:gd name="T0" fmla="*/ 2147483647 w 457"/>
                <a:gd name="T1" fmla="*/ 2147483647 h 791"/>
                <a:gd name="T2" fmla="*/ 2147483647 w 457"/>
                <a:gd name="T3" fmla="*/ 2147483647 h 791"/>
                <a:gd name="T4" fmla="*/ 2147483647 w 457"/>
                <a:gd name="T5" fmla="*/ 2147483647 h 791"/>
                <a:gd name="T6" fmla="*/ 2147483647 w 457"/>
                <a:gd name="T7" fmla="*/ 2147483647 h 791"/>
                <a:gd name="T8" fmla="*/ 2147483647 w 457"/>
                <a:gd name="T9" fmla="*/ 2147483647 h 791"/>
                <a:gd name="T10" fmla="*/ 2147483647 w 457"/>
                <a:gd name="T11" fmla="*/ 2147483647 h 791"/>
                <a:gd name="T12" fmla="*/ 2147483647 w 457"/>
                <a:gd name="T13" fmla="*/ 2147483647 h 791"/>
                <a:gd name="T14" fmla="*/ 2147483647 w 457"/>
                <a:gd name="T15" fmla="*/ 2147483647 h 791"/>
                <a:gd name="T16" fmla="*/ 2147483647 w 457"/>
                <a:gd name="T17" fmla="*/ 2147483647 h 791"/>
                <a:gd name="T18" fmla="*/ 2147483647 w 457"/>
                <a:gd name="T19" fmla="*/ 2147483647 h 791"/>
                <a:gd name="T20" fmla="*/ 2147483647 w 457"/>
                <a:gd name="T21" fmla="*/ 2147483647 h 791"/>
                <a:gd name="T22" fmla="*/ 2147483647 w 457"/>
                <a:gd name="T23" fmla="*/ 2147483647 h 791"/>
                <a:gd name="T24" fmla="*/ 2147483647 w 457"/>
                <a:gd name="T25" fmla="*/ 2147483647 h 791"/>
                <a:gd name="T26" fmla="*/ 2147483647 w 457"/>
                <a:gd name="T27" fmla="*/ 2147483647 h 7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7"/>
                <a:gd name="T43" fmla="*/ 0 h 791"/>
                <a:gd name="T44" fmla="*/ 457 w 457"/>
                <a:gd name="T45" fmla="*/ 791 h 7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7" h="791">
                  <a:moveTo>
                    <a:pt x="94" y="299"/>
                  </a:moveTo>
                  <a:cubicBezTo>
                    <a:pt x="79" y="315"/>
                    <a:pt x="75" y="346"/>
                    <a:pt x="75" y="373"/>
                  </a:cubicBezTo>
                  <a:cubicBezTo>
                    <a:pt x="75" y="550"/>
                    <a:pt x="75" y="550"/>
                    <a:pt x="75" y="550"/>
                  </a:cubicBezTo>
                  <a:cubicBezTo>
                    <a:pt x="29" y="550"/>
                    <a:pt x="29" y="550"/>
                    <a:pt x="29" y="550"/>
                  </a:cubicBezTo>
                  <a:cubicBezTo>
                    <a:pt x="12" y="550"/>
                    <a:pt x="0" y="570"/>
                    <a:pt x="13" y="585"/>
                  </a:cubicBezTo>
                  <a:cubicBezTo>
                    <a:pt x="202" y="775"/>
                    <a:pt x="202" y="775"/>
                    <a:pt x="202" y="775"/>
                  </a:cubicBezTo>
                  <a:cubicBezTo>
                    <a:pt x="216" y="791"/>
                    <a:pt x="239" y="791"/>
                    <a:pt x="253" y="775"/>
                  </a:cubicBezTo>
                  <a:cubicBezTo>
                    <a:pt x="442" y="585"/>
                    <a:pt x="442" y="585"/>
                    <a:pt x="442" y="585"/>
                  </a:cubicBezTo>
                  <a:cubicBezTo>
                    <a:pt x="455" y="570"/>
                    <a:pt x="444" y="550"/>
                    <a:pt x="426" y="550"/>
                  </a:cubicBezTo>
                  <a:cubicBezTo>
                    <a:pt x="381" y="550"/>
                    <a:pt x="381" y="550"/>
                    <a:pt x="381" y="550"/>
                  </a:cubicBezTo>
                  <a:cubicBezTo>
                    <a:pt x="381" y="550"/>
                    <a:pt x="381" y="158"/>
                    <a:pt x="381" y="108"/>
                  </a:cubicBezTo>
                  <a:cubicBezTo>
                    <a:pt x="381" y="52"/>
                    <a:pt x="414" y="7"/>
                    <a:pt x="457" y="7"/>
                  </a:cubicBezTo>
                  <a:cubicBezTo>
                    <a:pt x="457" y="7"/>
                    <a:pt x="426" y="0"/>
                    <a:pt x="390" y="29"/>
                  </a:cubicBezTo>
                  <a:cubicBezTo>
                    <a:pt x="375" y="41"/>
                    <a:pt x="94" y="299"/>
                    <a:pt x="94" y="299"/>
                  </a:cubicBezTo>
                  <a:close/>
                </a:path>
              </a:pathLst>
            </a:custGeom>
            <a:solidFill>
              <a:srgbClr val="D8B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" name="文本框 62"/>
            <p:cNvSpPr txBox="1">
              <a:spLocks noChangeArrowheads="1"/>
            </p:cNvSpPr>
            <p:nvPr/>
          </p:nvSpPr>
          <p:spPr bwMode="auto">
            <a:xfrm rot="21427444">
              <a:off x="4927825" y="2523834"/>
              <a:ext cx="675590" cy="538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9pPr>
            </a:lstStyle>
            <a:p>
              <a:pPr defTabSz="866775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63"/>
            <p:cNvSpPr txBox="1">
              <a:spLocks noChangeArrowheads="1"/>
            </p:cNvSpPr>
            <p:nvPr/>
          </p:nvSpPr>
          <p:spPr bwMode="auto">
            <a:xfrm rot="21427444">
              <a:off x="4740824" y="4478234"/>
              <a:ext cx="675590" cy="538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9pPr>
            </a:lstStyle>
            <a:p>
              <a:pPr defTabSz="866775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64"/>
            <p:cNvSpPr txBox="1">
              <a:spLocks noChangeArrowheads="1"/>
            </p:cNvSpPr>
            <p:nvPr/>
          </p:nvSpPr>
          <p:spPr bwMode="auto">
            <a:xfrm rot="21427444">
              <a:off x="6607500" y="4647456"/>
              <a:ext cx="675590" cy="538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9pPr>
            </a:lstStyle>
            <a:p>
              <a:pPr defTabSz="866775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5"/>
            <p:cNvSpPr txBox="1">
              <a:spLocks noChangeArrowheads="1"/>
            </p:cNvSpPr>
            <p:nvPr/>
          </p:nvSpPr>
          <p:spPr bwMode="auto">
            <a:xfrm rot="21427444">
              <a:off x="6863123" y="2750831"/>
              <a:ext cx="675590" cy="538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charset="-122"/>
                  <a:cs typeface="微软雅黑 Light" panose="020B0502040204020203" charset="-122"/>
                </a:defRPr>
              </a:lvl9pPr>
            </a:lstStyle>
            <a:p>
              <a:pPr defTabSz="866775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4977748" y="278108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786D7D"/>
                </a:solidFill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ea"/>
                <a:sym typeface="+mn-lt"/>
              </a:rPr>
              <a:t>感想总结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7889549" y="1812986"/>
            <a:ext cx="3004067" cy="596796"/>
            <a:chOff x="914400" y="1330036"/>
            <a:chExt cx="3004067" cy="596796"/>
          </a:xfrm>
        </p:grpSpPr>
        <p:sp>
          <p:nvSpPr>
            <p:cNvPr id="34" name="文本框 33"/>
            <p:cNvSpPr txBox="1"/>
            <p:nvPr/>
          </p:nvSpPr>
          <p:spPr>
            <a:xfrm>
              <a:off x="914400" y="1659195"/>
              <a:ext cx="3004067" cy="2676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汉仪中圆简" panose="02010600000101010101" charset="-122"/>
                  <a:ea typeface="汉仪中圆简" panose="02010600000101010101" charset="-122"/>
                  <a:cs typeface="Poppins Light" panose="02000000000000000000" pitchFamily="2" charset="0"/>
                </a:rPr>
                <a:t>+</a:t>
              </a:r>
              <a:endParaRPr lang="zh-CN" alt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汉仪中圆简" panose="02010600000101010101" charset="-122"/>
                <a:ea typeface="汉仪中圆简" panose="02010600000101010101" charset="-122"/>
                <a:cs typeface="Poppins Light" panose="02000000000000000000" pitchFamily="2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14400" y="1330036"/>
              <a:ext cx="1475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786D7D"/>
                  </a:solidFill>
                  <a:latin typeface="汉仪中圆简" panose="02010600000101010101" charset="-122"/>
                  <a:ea typeface="汉仪中圆简" panose="02010600000101010101" charset="-122"/>
                </a:rPr>
                <a:t>+</a:t>
              </a:r>
              <a:endParaRPr lang="zh-CN" altLang="en-US" b="1" dirty="0">
                <a:solidFill>
                  <a:srgbClr val="786D7D"/>
                </a:solidFill>
                <a:latin typeface="汉仪中圆简" panose="02010600000101010101" charset="-122"/>
                <a:ea typeface="汉仪中圆简" panose="02010600000101010101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896833" y="3861111"/>
            <a:ext cx="3004067" cy="2050849"/>
            <a:chOff x="914400" y="1330036"/>
            <a:chExt cx="3004067" cy="2050849"/>
          </a:xfrm>
        </p:grpSpPr>
        <p:sp>
          <p:nvSpPr>
            <p:cNvPr id="37" name="文本框 36"/>
            <p:cNvSpPr txBox="1"/>
            <p:nvPr/>
          </p:nvSpPr>
          <p:spPr>
            <a:xfrm>
              <a:off x="914400" y="1659195"/>
              <a:ext cx="3004067" cy="17216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en-US" altLang="zh-CN" sz="12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汉仪中圆简" panose="02010600000101010101" charset="-122"/>
                  <a:ea typeface="汉仪中圆简" panose="02010600000101010101" charset="-122"/>
                  <a:cs typeface="Poppins Light" panose="02000000000000000000" pitchFamily="2" charset="0"/>
                </a:rPr>
                <a:t>UI</a:t>
              </a:r>
              <a:r>
                <a:rPr lang="zh-CN" altLang="en-US" sz="12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汉仪中圆简" panose="02010600000101010101" charset="-122"/>
                  <a:ea typeface="汉仪中圆简" panose="02010600000101010101" charset="-122"/>
                  <a:cs typeface="Poppins Light" panose="02000000000000000000" pitchFamily="2" charset="0"/>
                </a:rPr>
                <a:t>界面的设计着实苦恼，寻找合适的图标，并且让它能够安插到对应的位置，大小合适，缩放合适，这些都是让我十分苦恼的问题，磨练了我的精益求精品行，并不会因为难以调整</a:t>
              </a:r>
              <a:r>
                <a:rPr lang="en-US" altLang="zh-CN" sz="12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汉仪中圆简" panose="02010600000101010101" charset="-122"/>
                  <a:ea typeface="汉仪中圆简" panose="02010600000101010101" charset="-122"/>
                  <a:cs typeface="Poppins Light" panose="02000000000000000000" pitchFamily="2" charset="0"/>
                </a:rPr>
                <a:t>UI</a:t>
              </a:r>
              <a:r>
                <a:rPr lang="zh-CN" altLang="en-US" sz="12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汉仪中圆简" panose="02010600000101010101" charset="-122"/>
                  <a:ea typeface="汉仪中圆简" panose="02010600000101010101" charset="-122"/>
                  <a:cs typeface="Poppins Light" panose="02000000000000000000" pitchFamily="2" charset="0"/>
                </a:rPr>
                <a:t>界面就妥协，我决不妥协，不断调整最终得到优雅、清新的界面。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400" y="1330036"/>
              <a:ext cx="1475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86D7D"/>
                  </a:solidFill>
                  <a:latin typeface="汉仪中圆简" panose="02010600000101010101" charset="-122"/>
                  <a:ea typeface="汉仪中圆简" panose="02010600000101010101" charset="-122"/>
                </a:rPr>
                <a:t>尤瀚之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481888" y="1812986"/>
            <a:ext cx="3004067" cy="2169022"/>
            <a:chOff x="887874" y="1330036"/>
            <a:chExt cx="3004067" cy="2169022"/>
          </a:xfrm>
        </p:grpSpPr>
        <p:sp>
          <p:nvSpPr>
            <p:cNvPr id="40" name="文本框 39"/>
            <p:cNvSpPr txBox="1"/>
            <p:nvPr/>
          </p:nvSpPr>
          <p:spPr>
            <a:xfrm>
              <a:off x="887874" y="1659195"/>
              <a:ext cx="3004067" cy="1839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圆简" panose="02010600000101010101" charset="-122"/>
                  <a:ea typeface="汉仪中圆简" panose="02010600000101010101" charset="-122"/>
                  <a:cs typeface="Poppins Light" panose="02000000000000000000" pitchFamily="2" charset="0"/>
                </a:rPr>
                <a:t>最让我觉得困难的便是调用高德地图的部分，本来在虚拟机上运行起来就很兴奋了，但是移到真机上运行又会出现各种毛病，在网上各种找解决方案，最终终于能够成功调用并完成利用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圆简" panose="02010600000101010101" charset="-122"/>
                  <a:ea typeface="汉仪中圆简" panose="02010600000101010101" charset="-122"/>
                  <a:cs typeface="Poppins Light" panose="02000000000000000000" pitchFamily="2" charset="0"/>
                </a:rPr>
                <a:t>GPS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圆简" panose="02010600000101010101" charset="-122"/>
                  <a:ea typeface="汉仪中圆简" panose="02010600000101010101" charset="-122"/>
                  <a:cs typeface="Poppins Light" panose="02000000000000000000" pitchFamily="2" charset="0"/>
                </a:rPr>
                <a:t>传感器获取当前城市的定位。</a:t>
              </a:r>
              <a:endParaRPr lang="zh-CN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汉仪中圆简" panose="02010600000101010101" charset="-122"/>
                <a:ea typeface="汉仪中圆简" panose="02010600000101010101" charset="-122"/>
                <a:cs typeface="Poppins Light" panose="02000000000000000000" pitchFamily="2" charset="0"/>
              </a:endParaRPr>
            </a:p>
            <a:p>
              <a:pPr rtl="0">
                <a:lnSpc>
                  <a:spcPct val="150000"/>
                </a:lnSpc>
              </a:pPr>
              <a:endParaRPr lang="zh-CN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汉仪中圆简" panose="02010600000101010101" charset="-122"/>
                <a:ea typeface="汉仪中圆简" panose="02010600000101010101" charset="-122"/>
                <a:cs typeface="Poppins Light" panose="02000000000000000000" pitchFamily="2" charset="0"/>
              </a:endParaRPr>
            </a:p>
            <a:p>
              <a:pPr rtl="0">
                <a:lnSpc>
                  <a:spcPct val="150000"/>
                </a:lnSpc>
              </a:pPr>
              <a:endParaRPr lang="en-US" altLang="zh-CN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汉仪中圆简" panose="02010600000101010101" charset="-122"/>
                <a:ea typeface="汉仪中圆简" panose="02010600000101010101" charset="-122"/>
                <a:cs typeface="Poppins Light" panose="02000000000000000000" pitchFamily="2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914400" y="1330036"/>
              <a:ext cx="1475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86D7D"/>
                  </a:solidFill>
                  <a:latin typeface="汉仪中圆简" panose="02010600000101010101" charset="-122"/>
                  <a:ea typeface="汉仪中圆简" panose="02010600000101010101" charset="-122"/>
                </a:rPr>
                <a:t>王浩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462096" y="4291890"/>
            <a:ext cx="3004067" cy="1661190"/>
            <a:chOff x="914400" y="1330036"/>
            <a:chExt cx="3004067" cy="1661190"/>
          </a:xfrm>
        </p:grpSpPr>
        <p:sp>
          <p:nvSpPr>
            <p:cNvPr id="43" name="文本框 42"/>
            <p:cNvSpPr txBox="1"/>
            <p:nvPr/>
          </p:nvSpPr>
          <p:spPr>
            <a:xfrm>
              <a:off x="914400" y="1659195"/>
              <a:ext cx="3004067" cy="1332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汉仪中圆简" panose="02010600000101010101" charset="-122"/>
                  <a:ea typeface="汉仪中圆简" panose="02010600000101010101" charset="-122"/>
                  <a:cs typeface="Poppins Light" panose="02000000000000000000" pitchFamily="2" charset="0"/>
                </a:rPr>
                <a:t>负责调用高德的天气接口，如何发送请求，试了许多方法，都不够简洁完善，最终找到了</a:t>
              </a:r>
              <a:r>
                <a:rPr lang="en-US" altLang="zh-CN" sz="1100" dirty="0" err="1">
                  <a:solidFill>
                    <a:srgbClr val="787877"/>
                  </a:solidFill>
                  <a:latin typeface="汉仪中圆简" panose="02010600000101010101" charset="-122"/>
                  <a:ea typeface="汉仪中圆简" panose="02010600000101010101" charset="-122"/>
                </a:rPr>
                <a:t>OkHttpClient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圆简" panose="02010600000101010101" charset="-122"/>
                  <a:ea typeface="汉仪中圆简" panose="02010600000101010101" charset="-122"/>
                  <a:cs typeface="Poppins Light" panose="02000000000000000000" pitchFamily="2" charset="0"/>
                </a:rPr>
                <a:t>这个包，解析数据并将其在合适的时机（多个界面，多个线程，线程之间数据的传递）展示到界面上又让我煞费苦心。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914400" y="1330036"/>
              <a:ext cx="1475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86D7D"/>
                  </a:solidFill>
                  <a:latin typeface="汉仪中圆简" panose="02010600000101010101" charset="-122"/>
                  <a:ea typeface="汉仪中圆简" panose="02010600000101010101" charset="-122"/>
                </a:rPr>
                <a:t>杨朝斌</a:t>
              </a:r>
            </a:p>
          </p:txBody>
        </p:sp>
      </p:grpSp>
      <p:sp>
        <p:nvSpPr>
          <p:cNvPr id="8" name="Shape 4834"/>
          <p:cNvSpPr/>
          <p:nvPr/>
        </p:nvSpPr>
        <p:spPr>
          <a:xfrm>
            <a:off x="5700582" y="2964008"/>
            <a:ext cx="774357" cy="78594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301" y="119802"/>
                </a:moveTo>
                <a:lnTo>
                  <a:pt x="59301" y="119802"/>
                </a:lnTo>
                <a:cubicBezTo>
                  <a:pt x="26755" y="119802"/>
                  <a:pt x="0" y="93399"/>
                  <a:pt x="0" y="59901"/>
                </a:cubicBezTo>
                <a:cubicBezTo>
                  <a:pt x="0" y="26600"/>
                  <a:pt x="26755" y="0"/>
                  <a:pt x="59301" y="0"/>
                </a:cubicBezTo>
                <a:cubicBezTo>
                  <a:pt x="93044" y="0"/>
                  <a:pt x="119800" y="26600"/>
                  <a:pt x="119800" y="59901"/>
                </a:cubicBezTo>
                <a:cubicBezTo>
                  <a:pt x="119800" y="93399"/>
                  <a:pt x="93044" y="119802"/>
                  <a:pt x="59301" y="119802"/>
                </a:cubicBezTo>
                <a:close/>
                <a:moveTo>
                  <a:pt x="59301" y="11231"/>
                </a:moveTo>
                <a:lnTo>
                  <a:pt x="59301" y="11231"/>
                </a:lnTo>
                <a:cubicBezTo>
                  <a:pt x="32346" y="11231"/>
                  <a:pt x="11181" y="33497"/>
                  <a:pt x="11181" y="59901"/>
                </a:cubicBezTo>
                <a:cubicBezTo>
                  <a:pt x="11181" y="72512"/>
                  <a:pt x="15574" y="83743"/>
                  <a:pt x="23960" y="92019"/>
                </a:cubicBezTo>
                <a:cubicBezTo>
                  <a:pt x="30948" y="89261"/>
                  <a:pt x="28153" y="92019"/>
                  <a:pt x="36539" y="87881"/>
                </a:cubicBezTo>
                <a:cubicBezTo>
                  <a:pt x="46522" y="83743"/>
                  <a:pt x="49317" y="82364"/>
                  <a:pt x="49317" y="82364"/>
                </a:cubicBezTo>
                <a:cubicBezTo>
                  <a:pt x="49317" y="73891"/>
                  <a:pt x="49317" y="73891"/>
                  <a:pt x="49317" y="73891"/>
                </a:cubicBezTo>
                <a:cubicBezTo>
                  <a:pt x="49317" y="73891"/>
                  <a:pt x="45124" y="71133"/>
                  <a:pt x="43727" y="62857"/>
                </a:cubicBezTo>
                <a:cubicBezTo>
                  <a:pt x="42329" y="64236"/>
                  <a:pt x="40931" y="59901"/>
                  <a:pt x="40931" y="58522"/>
                </a:cubicBezTo>
                <a:cubicBezTo>
                  <a:pt x="40931" y="55763"/>
                  <a:pt x="39534" y="50246"/>
                  <a:pt x="42329" y="50246"/>
                </a:cubicBezTo>
                <a:cubicBezTo>
                  <a:pt x="42329" y="46108"/>
                  <a:pt x="42329" y="43349"/>
                  <a:pt x="42329" y="40394"/>
                </a:cubicBezTo>
                <a:cubicBezTo>
                  <a:pt x="42329" y="34876"/>
                  <a:pt x="49317" y="26600"/>
                  <a:pt x="59301" y="26600"/>
                </a:cubicBezTo>
                <a:cubicBezTo>
                  <a:pt x="71880" y="26600"/>
                  <a:pt x="76073" y="34876"/>
                  <a:pt x="77670" y="40394"/>
                </a:cubicBezTo>
                <a:cubicBezTo>
                  <a:pt x="77670" y="43349"/>
                  <a:pt x="77670" y="46108"/>
                  <a:pt x="76073" y="50246"/>
                </a:cubicBezTo>
                <a:cubicBezTo>
                  <a:pt x="79068" y="50246"/>
                  <a:pt x="77670" y="55763"/>
                  <a:pt x="77670" y="58522"/>
                </a:cubicBezTo>
                <a:cubicBezTo>
                  <a:pt x="77670" y="59901"/>
                  <a:pt x="77670" y="64236"/>
                  <a:pt x="74675" y="62857"/>
                </a:cubicBezTo>
                <a:cubicBezTo>
                  <a:pt x="73277" y="71133"/>
                  <a:pt x="70482" y="73891"/>
                  <a:pt x="70482" y="73891"/>
                </a:cubicBezTo>
                <a:cubicBezTo>
                  <a:pt x="70482" y="82364"/>
                  <a:pt x="70482" y="82364"/>
                  <a:pt x="70482" y="82364"/>
                </a:cubicBezTo>
                <a:cubicBezTo>
                  <a:pt x="70482" y="82364"/>
                  <a:pt x="73277" y="83743"/>
                  <a:pt x="81863" y="87881"/>
                </a:cubicBezTo>
                <a:cubicBezTo>
                  <a:pt x="91647" y="92019"/>
                  <a:pt x="88851" y="89261"/>
                  <a:pt x="95840" y="92019"/>
                </a:cubicBezTo>
                <a:cubicBezTo>
                  <a:pt x="104425" y="83743"/>
                  <a:pt x="108618" y="72512"/>
                  <a:pt x="108618" y="59901"/>
                </a:cubicBezTo>
                <a:cubicBezTo>
                  <a:pt x="108618" y="33497"/>
                  <a:pt x="86056" y="11231"/>
                  <a:pt x="59301" y="11231"/>
                </a:cubicBezTo>
                <a:close/>
              </a:path>
            </a:pathLst>
          </a:custGeom>
          <a:solidFill>
            <a:srgbClr val="A099A4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99210" y="2244725"/>
            <a:ext cx="964438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787877"/>
                </a:solidFill>
                <a:latin typeface="汉仪中圆简" panose="02010600000101010101" charset="-122"/>
                <a:ea typeface="汉仪中圆简" panose="02010600000101010101" charset="-122"/>
              </a:rPr>
              <a:t>谢谢大家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04123" y="3406140"/>
            <a:ext cx="7179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787877"/>
                </a:solidFill>
                <a:latin typeface="汉仪中圆简" panose="02010600000101010101" charset="-122"/>
                <a:ea typeface="汉仪中圆简" panose="02010600000101010101" charset="-122"/>
              </a:rPr>
              <a:t>—</a:t>
            </a:r>
            <a:r>
              <a:rPr lang="zh-CN" altLang="en-US" sz="2400" dirty="0">
                <a:solidFill>
                  <a:srgbClr val="787877"/>
                </a:solidFill>
                <a:latin typeface="汉仪中圆简" panose="02010600000101010101" charset="-122"/>
                <a:ea typeface="汉仪中圆简" panose="02010600000101010101" charset="-122"/>
              </a:rPr>
              <a:t>王浩 杨朝斌 尤瀚之</a:t>
            </a:r>
            <a:r>
              <a:rPr lang="en-US" altLang="zh-CN" sz="2400" dirty="0">
                <a:solidFill>
                  <a:srgbClr val="787877"/>
                </a:solidFill>
                <a:latin typeface="汉仪中圆简" panose="02010600000101010101" charset="-122"/>
                <a:ea typeface="汉仪中圆简" panose="02010600000101010101" charset="-122"/>
              </a:rPr>
              <a:t>—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主页</a:t>
            </a:r>
          </a:p>
        </p:txBody>
      </p:sp>
      <p:sp>
        <p:nvSpPr>
          <p:cNvPr id="3" name="矩形 2"/>
          <p:cNvSpPr/>
          <p:nvPr/>
        </p:nvSpPr>
        <p:spPr>
          <a:xfrm>
            <a:off x="4890135" y="1485265"/>
            <a:ext cx="6929755" cy="4710430"/>
          </a:xfrm>
          <a:prstGeom prst="rect">
            <a:avLst/>
          </a:prstGeom>
          <a:solidFill>
            <a:srgbClr val="C8887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19115" y="2043430"/>
            <a:ext cx="5046980" cy="2677795"/>
            <a:chOff x="8936" y="3218"/>
            <a:chExt cx="7948" cy="4217"/>
          </a:xfrm>
        </p:grpSpPr>
        <p:sp>
          <p:nvSpPr>
            <p:cNvPr id="26" name="椭圆 25"/>
            <p:cNvSpPr/>
            <p:nvPr/>
          </p:nvSpPr>
          <p:spPr>
            <a:xfrm>
              <a:off x="8936" y="3218"/>
              <a:ext cx="1106" cy="1106"/>
            </a:xfrm>
            <a:prstGeom prst="ellipse">
              <a:avLst/>
            </a:prstGeom>
            <a:solidFill>
              <a:srgbClr val="D8B9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042" y="3218"/>
              <a:ext cx="6842" cy="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266700" algn="just"/>
              <a:r>
                <a:rPr lang="zh-CN" altLang="zh-CN" sz="24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用户进入</a:t>
              </a:r>
              <a:r>
                <a:rPr lang="en-US" altLang="zh-CN" sz="24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 app </a:t>
              </a:r>
              <a:r>
                <a:rPr lang="zh-CN" altLang="zh-CN" sz="24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后所展示的主页信息，采用</a:t>
              </a:r>
              <a:r>
                <a:rPr lang="zh-CN" altLang="zh-CN" sz="2400" kern="100" dirty="0">
                  <a:solidFill>
                    <a:srgbClr val="FF0000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高德地图官方天气预报</a:t>
              </a:r>
              <a:r>
                <a:rPr lang="en-US" altLang="zh-CN" sz="2400" kern="100" dirty="0">
                  <a:solidFill>
                    <a:srgbClr val="FF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API</a:t>
              </a:r>
              <a:r>
                <a:rPr lang="zh-CN" altLang="zh-CN" sz="24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，将当前城市信 息通过</a:t>
              </a:r>
              <a:r>
                <a:rPr lang="en-US" altLang="zh-CN" sz="24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 OKHTTP </a:t>
              </a:r>
              <a:r>
                <a:rPr lang="zh-CN" altLang="zh-CN" sz="24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发送，返回</a:t>
              </a:r>
              <a:r>
                <a:rPr lang="en-US" altLang="zh-CN" sz="24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 JSON </a:t>
              </a:r>
              <a:r>
                <a:rPr lang="zh-CN" altLang="zh-CN" sz="24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的天气预报数据格式，将信息展示在主页上。如图所示。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73CEB3E-26AD-EF1C-B6E1-F1E3F1804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45" y="114531"/>
            <a:ext cx="3201425" cy="662893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主页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A31BA3-9F75-B4D5-8B3E-9CA5482EF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76" y="1712982"/>
            <a:ext cx="3597004" cy="45596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9E1F171-2104-F2E3-8227-90D5BE107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546" y="1712982"/>
            <a:ext cx="3783880" cy="45596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4D3EA95-BE17-4241-9766-262597B6E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092" y="1712982"/>
            <a:ext cx="3904418" cy="45596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3790835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当前天气</a:t>
            </a:r>
          </a:p>
        </p:txBody>
      </p:sp>
      <p:sp>
        <p:nvSpPr>
          <p:cNvPr id="3" name="矩形 2"/>
          <p:cNvSpPr/>
          <p:nvPr/>
        </p:nvSpPr>
        <p:spPr>
          <a:xfrm>
            <a:off x="4890135" y="1485265"/>
            <a:ext cx="6929755" cy="4710430"/>
          </a:xfrm>
          <a:prstGeom prst="rect">
            <a:avLst/>
          </a:prstGeom>
          <a:solidFill>
            <a:srgbClr val="C8887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19115" y="2043430"/>
            <a:ext cx="5046980" cy="2677795"/>
            <a:chOff x="8936" y="3218"/>
            <a:chExt cx="7948" cy="4217"/>
          </a:xfrm>
        </p:grpSpPr>
        <p:sp>
          <p:nvSpPr>
            <p:cNvPr id="26" name="椭圆 25"/>
            <p:cNvSpPr/>
            <p:nvPr/>
          </p:nvSpPr>
          <p:spPr>
            <a:xfrm>
              <a:off x="8936" y="3218"/>
              <a:ext cx="1106" cy="1106"/>
            </a:xfrm>
            <a:prstGeom prst="ellipse">
              <a:avLst/>
            </a:prstGeom>
            <a:solidFill>
              <a:srgbClr val="D8B9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042" y="3218"/>
              <a:ext cx="6842" cy="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266700" algn="just"/>
              <a:r>
                <a:rPr lang="zh-CN" altLang="zh-CN" sz="28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不同地区将会显示不同的实时天气，并且将当前天气状况，以及温度、所对应的动态更新背景图，以及背景音乐随着天气更新而更新。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8F0C509-6966-8406-4FC0-0D9DA6D45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82" y="1813636"/>
            <a:ext cx="2762053" cy="37920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5447910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787877"/>
                </a:solidFill>
                <a:latin typeface="汉仪中圆简" panose="02010600000101010101" charset="-122"/>
                <a:ea typeface="汉仪中圆简" panose="02010600000101010101" charset="-122"/>
              </a:rPr>
              <a:t>当前天气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87877"/>
              </a:solidFill>
              <a:effectLst/>
              <a:uLnTx/>
              <a:uFillTx/>
              <a:latin typeface="汉仪中圆简" panose="02010600000101010101" charset="-122"/>
              <a:ea typeface="汉仪中圆简" panose="02010600000101010101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DAE3AF-2D13-CB83-E77D-852FA5E8A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446" y="1212296"/>
            <a:ext cx="5274310" cy="23044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A8BEA7E-0C6F-3DC6-63D3-4CCBC915A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8" y="1913255"/>
            <a:ext cx="5274310" cy="39687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8309DA-5B2D-7A71-483D-EE2D686E4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446" y="3897630"/>
            <a:ext cx="5274310" cy="26689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3346999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787877"/>
                </a:solidFill>
                <a:latin typeface="汉仪中圆简" panose="02010600000101010101" charset="-122"/>
                <a:ea typeface="汉仪中圆简" panose="02010600000101010101" charset="-122"/>
              </a:rPr>
              <a:t>未来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天气</a:t>
            </a:r>
          </a:p>
        </p:txBody>
      </p:sp>
      <p:sp>
        <p:nvSpPr>
          <p:cNvPr id="3" name="矩形 2"/>
          <p:cNvSpPr/>
          <p:nvPr/>
        </p:nvSpPr>
        <p:spPr>
          <a:xfrm>
            <a:off x="4890135" y="1485265"/>
            <a:ext cx="6929755" cy="4710430"/>
          </a:xfrm>
          <a:prstGeom prst="rect">
            <a:avLst/>
          </a:prstGeom>
          <a:solidFill>
            <a:srgbClr val="C8887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19115" y="2043430"/>
            <a:ext cx="5046980" cy="2677795"/>
            <a:chOff x="8936" y="3218"/>
            <a:chExt cx="7948" cy="4217"/>
          </a:xfrm>
        </p:grpSpPr>
        <p:sp>
          <p:nvSpPr>
            <p:cNvPr id="26" name="椭圆 25"/>
            <p:cNvSpPr/>
            <p:nvPr/>
          </p:nvSpPr>
          <p:spPr>
            <a:xfrm>
              <a:off x="8936" y="3218"/>
              <a:ext cx="1106" cy="1106"/>
            </a:xfrm>
            <a:prstGeom prst="ellipse">
              <a:avLst/>
            </a:prstGeom>
            <a:solidFill>
              <a:srgbClr val="D8B9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042" y="3218"/>
              <a:ext cx="6842" cy="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266700" algn="just"/>
              <a:r>
                <a:rPr lang="zh-CN" altLang="zh-CN" sz="24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未来的天气预报向来是大家最关心的问题，当你选择了某一个城市时，将会展示今天、 明天、后天的天气预报信息，并且显示相对于的小</a:t>
              </a:r>
              <a:r>
                <a:rPr lang="en-US" altLang="zh-CN" sz="24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 Icon </a:t>
              </a:r>
              <a:r>
                <a:rPr lang="zh-CN" altLang="zh-CN" sz="24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图标，增加界面的美感，并且让用户一眼便知天气情况。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78411E3-FA0E-316B-94B2-813158EA4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90" y="2904490"/>
            <a:ext cx="3901306" cy="168563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2936403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81170" y="291465"/>
            <a:ext cx="358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787877"/>
                </a:solidFill>
                <a:latin typeface="汉仪中圆简" panose="02010600000101010101" charset="-122"/>
                <a:ea typeface="汉仪中圆简" panose="02010600000101010101" charset="-122"/>
              </a:rPr>
              <a:t>未来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87877"/>
                </a:solidFill>
                <a:effectLst/>
                <a:uLnTx/>
                <a:uFillTx/>
                <a:latin typeface="汉仪中圆简" panose="02010600000101010101" charset="-122"/>
                <a:ea typeface="汉仪中圆简" panose="02010600000101010101" charset="-122"/>
                <a:cs typeface="+mn-cs"/>
              </a:rPr>
              <a:t>天气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6D8F2B-FB13-9D9F-E421-FA7146B20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095" y="1559649"/>
            <a:ext cx="7531809" cy="37387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985369"/>
      </p:ext>
    </p:extLst>
  </p:cSld>
  <p:clrMapOvr>
    <a:masterClrMapping/>
  </p:clrMapOvr>
  <p:transition>
    <p:rand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951</Words>
  <Application>Microsoft Office PowerPoint</Application>
  <PresentationFormat>宽屏</PresentationFormat>
  <Paragraphs>86</Paragraphs>
  <Slides>36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等线</vt:lpstr>
      <vt:lpstr>等线 Light</vt:lpstr>
      <vt:lpstr>汉仪中圆简</vt:lpstr>
      <vt:lpstr>微软雅黑</vt:lpstr>
      <vt:lpstr>Arial</vt:lpstr>
      <vt:lpstr>Roboto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ThineLord</dc:creator>
  <cp:lastModifiedBy>王 浩</cp:lastModifiedBy>
  <cp:revision>60</cp:revision>
  <dcterms:created xsi:type="dcterms:W3CDTF">2023-06-09T06:40:32Z</dcterms:created>
  <dcterms:modified xsi:type="dcterms:W3CDTF">2023-06-09T14:22:52Z</dcterms:modified>
</cp:coreProperties>
</file>